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4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5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6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7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  <p:sldMasterId id="2147483722" r:id="rId3"/>
    <p:sldMasterId id="2147483772" r:id="rId4"/>
    <p:sldMasterId id="2147483857" r:id="rId5"/>
    <p:sldMasterId id="2147483949" r:id="rId6"/>
    <p:sldMasterId id="2147483961" r:id="rId7"/>
    <p:sldMasterId id="2147483973" r:id="rId8"/>
    <p:sldMasterId id="2147483985" r:id="rId9"/>
    <p:sldMasterId id="2147484047" r:id="rId10"/>
    <p:sldMasterId id="2147484060" r:id="rId11"/>
    <p:sldMasterId id="2147484072" r:id="rId12"/>
    <p:sldMasterId id="2147484084" r:id="rId13"/>
    <p:sldMasterId id="2147484096" r:id="rId14"/>
    <p:sldMasterId id="2147484108" r:id="rId15"/>
    <p:sldMasterId id="2147484180" r:id="rId16"/>
    <p:sldMasterId id="2147484192" r:id="rId17"/>
    <p:sldMasterId id="2147484204" r:id="rId18"/>
  </p:sldMasterIdLst>
  <p:notesMasterIdLst>
    <p:notesMasterId r:id="rId86"/>
  </p:notesMasterIdLst>
  <p:handoutMasterIdLst>
    <p:handoutMasterId r:id="rId87"/>
  </p:handoutMasterIdLst>
  <p:sldIdLst>
    <p:sldId id="537" r:id="rId19"/>
    <p:sldId id="444" r:id="rId20"/>
    <p:sldId id="471" r:id="rId21"/>
    <p:sldId id="337" r:id="rId22"/>
    <p:sldId id="386" r:id="rId23"/>
    <p:sldId id="405" r:id="rId24"/>
    <p:sldId id="472" r:id="rId25"/>
    <p:sldId id="556" r:id="rId26"/>
    <p:sldId id="408" r:id="rId27"/>
    <p:sldId id="409" r:id="rId28"/>
    <p:sldId id="411" r:id="rId29"/>
    <p:sldId id="538" r:id="rId30"/>
    <p:sldId id="539" r:id="rId31"/>
    <p:sldId id="543" r:id="rId32"/>
    <p:sldId id="541" r:id="rId33"/>
    <p:sldId id="540" r:id="rId34"/>
    <p:sldId id="544" r:id="rId35"/>
    <p:sldId id="557" r:id="rId36"/>
    <p:sldId id="558" r:id="rId37"/>
    <p:sldId id="389" r:id="rId38"/>
    <p:sldId id="390" r:id="rId39"/>
    <p:sldId id="391" r:id="rId40"/>
    <p:sldId id="392" r:id="rId41"/>
    <p:sldId id="393" r:id="rId42"/>
    <p:sldId id="414" r:id="rId43"/>
    <p:sldId id="415" r:id="rId44"/>
    <p:sldId id="416" r:id="rId45"/>
    <p:sldId id="417" r:id="rId46"/>
    <p:sldId id="420" r:id="rId47"/>
    <p:sldId id="421" r:id="rId48"/>
    <p:sldId id="422" r:id="rId49"/>
    <p:sldId id="423" r:id="rId50"/>
    <p:sldId id="449" r:id="rId51"/>
    <p:sldId id="450" r:id="rId52"/>
    <p:sldId id="451" r:id="rId53"/>
    <p:sldId id="452" r:id="rId54"/>
    <p:sldId id="453" r:id="rId55"/>
    <p:sldId id="454" r:id="rId56"/>
    <p:sldId id="455" r:id="rId57"/>
    <p:sldId id="445" r:id="rId58"/>
    <p:sldId id="447" r:id="rId59"/>
    <p:sldId id="448" r:id="rId60"/>
    <p:sldId id="473" r:id="rId61"/>
    <p:sldId id="474" r:id="rId62"/>
    <p:sldId id="475" r:id="rId63"/>
    <p:sldId id="476" r:id="rId64"/>
    <p:sldId id="548" r:id="rId65"/>
    <p:sldId id="554" r:id="rId66"/>
    <p:sldId id="555" r:id="rId67"/>
    <p:sldId id="477" r:id="rId68"/>
    <p:sldId id="478" r:id="rId69"/>
    <p:sldId id="479" r:id="rId70"/>
    <p:sldId id="480" r:id="rId71"/>
    <p:sldId id="481" r:id="rId72"/>
    <p:sldId id="483" r:id="rId73"/>
    <p:sldId id="484" r:id="rId74"/>
    <p:sldId id="485" r:id="rId75"/>
    <p:sldId id="486" r:id="rId76"/>
    <p:sldId id="487" r:id="rId77"/>
    <p:sldId id="488" r:id="rId78"/>
    <p:sldId id="534" r:id="rId79"/>
    <p:sldId id="535" r:id="rId80"/>
    <p:sldId id="536" r:id="rId81"/>
    <p:sldId id="493" r:id="rId82"/>
    <p:sldId id="553" r:id="rId83"/>
    <p:sldId id="552" r:id="rId84"/>
    <p:sldId id="533" r:id="rId8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648" autoAdjust="0"/>
  </p:normalViewPr>
  <p:slideViewPr>
    <p:cSldViewPr>
      <p:cViewPr varScale="1">
        <p:scale>
          <a:sx n="86" d="100"/>
          <a:sy n="86" d="100"/>
        </p:scale>
        <p:origin x="17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89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emf"/><Relationship Id="rId4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11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87A3EA1-A844-4A98-B225-1EB1E67B0F4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759D82-1E12-46BA-B12A-967277D6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6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F4465ED-A488-4DAD-902E-A267F0337A56}" type="datetimeFigureOut">
              <a:rPr lang="en-US" smtClean="0"/>
              <a:pPr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30020" indent="-319239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76955" indent="-25539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87736" indent="-25539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98517" indent="-25539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809299" indent="-25539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320079" indent="-25539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30862" indent="-25539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341642" indent="-25539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64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if h_22=0 this approach fails</a:t>
            </a:r>
          </a:p>
          <a:p>
            <a:r>
              <a:rPr lang="en-US" dirty="0" smtClean="0"/>
              <a:t>Also poor results if h_22 close to</a:t>
            </a:r>
            <a:r>
              <a:rPr lang="en-US" baseline="0" dirty="0" smtClean="0"/>
              <a:t> zero; thus, not recommended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0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E2608A-3875-485B-8782-4C841749BD05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3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9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4927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52BA4-4AE3-48FE-A5AE-1045C504160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30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1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176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BFC323-6371-4492-8981-4F4F8BBFFE6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50882BD-14F0-47D5-AD18-C00FA0EBEF9D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919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4F92B7-F635-483E-9EE5-D25138CE1139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62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6304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047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8025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0654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2608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2286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collection of several million </a:t>
            </a:r>
            <a:r>
              <a:rPr lang="en-US" dirty="0" smtClean="0"/>
              <a:t>images downloaded from Flickr</a:t>
            </a:r>
            <a:endParaRPr lang="en-US" dirty="0" smtClean="0"/>
          </a:p>
          <a:p>
            <a:r>
              <a:rPr lang="en-US" dirty="0" smtClean="0"/>
              <a:t>broken </a:t>
            </a:r>
            <a:r>
              <a:rPr lang="en-US" dirty="0" smtClean="0"/>
              <a:t>into themes that </a:t>
            </a:r>
            <a:r>
              <a:rPr lang="en-US" dirty="0" smtClean="0"/>
              <a:t>consist of </a:t>
            </a:r>
            <a:r>
              <a:rPr lang="en-US" dirty="0" smtClean="0"/>
              <a:t>a few hundred thousand images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3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matching with camera view transformations. </a:t>
            </a:r>
          </a:p>
          <a:p>
            <a:endParaRPr lang="en-US" dirty="0" smtClean="0"/>
          </a:p>
          <a:p>
            <a:r>
              <a:rPr lang="en-US" dirty="0" smtClean="0"/>
              <a:t>First</a:t>
            </a:r>
            <a:r>
              <a:rPr lang="en-US" baseline="0" dirty="0" smtClean="0"/>
              <a:t> </a:t>
            </a:r>
            <a:r>
              <a:rPr lang="en-US" dirty="0" smtClean="0"/>
              <a:t>row: The input image with the desired camera view overlaid in</a:t>
            </a:r>
            <a:r>
              <a:rPr lang="en-US" baseline="0" dirty="0" smtClean="0"/>
              <a:t> </a:t>
            </a:r>
            <a:r>
              <a:rPr lang="en-US" dirty="0" smtClean="0"/>
              <a:t>green. </a:t>
            </a:r>
          </a:p>
          <a:p>
            <a:r>
              <a:rPr lang="en-US" dirty="0" smtClean="0"/>
              <a:t>Second row: The synthesized view from the new camera.</a:t>
            </a:r>
            <a:r>
              <a:rPr lang="en-US" baseline="0" dirty="0" smtClean="0"/>
              <a:t> </a:t>
            </a:r>
            <a:r>
              <a:rPr lang="en-US" dirty="0" smtClean="0"/>
              <a:t>The goal is to find images which can fill-in the unseen portion of</a:t>
            </a:r>
            <a:r>
              <a:rPr lang="en-US" baseline="0" dirty="0" smtClean="0"/>
              <a:t> </a:t>
            </a:r>
            <a:r>
              <a:rPr lang="en-US" dirty="0" smtClean="0"/>
              <a:t>the image (shown in black) while matching the visible portion. </a:t>
            </a:r>
          </a:p>
          <a:p>
            <a:r>
              <a:rPr lang="en-US" dirty="0" smtClean="0"/>
              <a:t>Third row:</a:t>
            </a:r>
            <a:r>
              <a:rPr lang="en-US" baseline="0" dirty="0" smtClean="0"/>
              <a:t> </a:t>
            </a:r>
            <a:r>
              <a:rPr lang="en-US" dirty="0" smtClean="0"/>
              <a:t>the top matching image found in the dataset of</a:t>
            </a:r>
            <a:r>
              <a:rPr lang="en-US" baseline="0" dirty="0" smtClean="0"/>
              <a:t> </a:t>
            </a:r>
            <a:r>
              <a:rPr lang="en-US" dirty="0" smtClean="0"/>
              <a:t>street scenes for each motion. </a:t>
            </a:r>
          </a:p>
          <a:p>
            <a:r>
              <a:rPr lang="en-US" dirty="0" smtClean="0"/>
              <a:t>Fourth row: induced</a:t>
            </a:r>
            <a:r>
              <a:rPr lang="en-US" baseline="0" dirty="0" smtClean="0"/>
              <a:t> </a:t>
            </a:r>
            <a:r>
              <a:rPr lang="en-US" dirty="0" smtClean="0"/>
              <a:t>camera motion between the two pictures. </a:t>
            </a:r>
          </a:p>
          <a:p>
            <a:r>
              <a:rPr lang="en-US" dirty="0" smtClean="0"/>
              <a:t>Final row:</a:t>
            </a:r>
            <a:r>
              <a:rPr lang="en-US" baseline="0" dirty="0" smtClean="0"/>
              <a:t> </a:t>
            </a:r>
            <a:r>
              <a:rPr lang="en-US" dirty="0" smtClean="0"/>
              <a:t>composite after Poisson blending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52BA4-4AE3-48FE-A5AE-1045C5041606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1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0710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7207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59FC36-129B-4DD5-9620-5AFFC8C373B8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main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89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desired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9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6363" y="754063"/>
            <a:ext cx="5018087" cy="3763962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2613" y="4767263"/>
            <a:ext cx="5743787" cy="4598909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8113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20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49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53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repeatability, distinctiveness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45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8F2C1-2606-4D1E-B87D-8927E07E7549}" type="slidenum">
              <a:rPr lang="en-US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67E4-D267-4206-A6A9-A934F9955A72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0487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5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28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86174A-073C-4624-9523-17FAFA7F046F}" type="slidenum">
              <a:rPr lang="en-US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FC9A7-D7CA-4C75-B6E5-5488EBAD6E04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r>
              <a:rPr lang="en-US" smtClean="0"/>
              <a:t>rotation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10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49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79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66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526"/>
            <a:r>
              <a:rPr lang="en-US" dirty="0">
                <a:solidFill>
                  <a:srgbClr val="000000"/>
                </a:solidFill>
              </a:rPr>
              <a:t>Only non-maxes exceeding average (</a:t>
            </a:r>
            <a:r>
              <a:rPr lang="en-US" dirty="0" err="1">
                <a:solidFill>
                  <a:srgbClr val="000000"/>
                </a:solidFill>
              </a:rPr>
              <a:t>thresholded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FE2BC-39B3-4C3B-B909-7DEA0EA0EC20}" type="slidenum">
              <a:rPr lang="en-US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89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6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2A44C5-1E4D-48CB-B287-FFAE3E27A70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7A4098-A185-4946-AD28-C5C7F4584C96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8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184D92-B970-4FF7-B9AB-4B1FEFD14D1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0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is a whole set of solution </a:t>
            </a:r>
            <a:r>
              <a:rPr lang="en-US" dirty="0" err="1"/>
              <a:t>homographies</a:t>
            </a:r>
            <a:r>
              <a:rPr lang="en-US" dirty="0"/>
              <a:t> with variation across </a:t>
            </a:r>
            <a:r>
              <a:rPr lang="en-US" dirty="0" smtClean="0"/>
              <a:t>scale</a:t>
            </a:r>
            <a:r>
              <a:rPr lang="en-US" baseline="0" dirty="0" smtClean="0"/>
              <a:t> </a:t>
            </a:r>
            <a:r>
              <a:rPr lang="en-US" sz="1300" dirty="0" smtClean="0"/>
              <a:t>that </a:t>
            </a:r>
            <a:r>
              <a:rPr lang="en-US" sz="1300" dirty="0"/>
              <a:t>represent the same geometrical transformation</a:t>
            </a:r>
            <a:endParaRPr lang="en-US" dirty="0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6DD575-0F9E-4F6C-93C9-BF1FFE1FD7F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a whole set of solution </a:t>
            </a:r>
            <a:r>
              <a:rPr lang="en-US" dirty="0" err="1" smtClean="0"/>
              <a:t>homographies</a:t>
            </a:r>
            <a:r>
              <a:rPr lang="en-US" dirty="0" smtClean="0"/>
              <a:t> with variation across scale</a:t>
            </a:r>
            <a:r>
              <a:rPr lang="en-US" baseline="0" dirty="0" smtClean="0"/>
              <a:t> </a:t>
            </a:r>
            <a:r>
              <a:rPr lang="en-US" sz="1300" dirty="0" smtClean="0"/>
              <a:t>that represent the same geometrical transformation</a:t>
            </a:r>
            <a:endParaRPr lang="en-US" dirty="0" smtClean="0"/>
          </a:p>
          <a:p>
            <a:pPr defTabSz="966612"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66612"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DOF: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variables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free to vary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8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B3AD-19EC-442F-B4A0-93276AD66D8D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6513-5AE6-412A-B77C-7BA6B392107F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050FC6-D335-4609-AE6E-AAABAAE1541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539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0BC631-1CEE-483A-BFC9-98C4F1E4F65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275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B7621B-4AE3-4034-8C10-F8CA1E2337A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924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A64A2-75D2-48C4-AE56-6619316F0E4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B3D3A-9DFE-4B08-8CC1-FB03F876E7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121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5D713-F11E-4DB8-9E98-7FC407CAEE1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A8175-55DA-4EF8-B888-CA4A03D1E9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810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93E2B-7BCA-4681-AE1E-9D75703D318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0FD1B-E747-4629-8CD2-22ED4C2670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733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4C4AD-0561-4AB4-B2E8-A3E4596FDB53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8953-6FB6-4000-B863-7D750F738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183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2A8D-77A7-47CD-BE52-2DD295F5FE6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BA1-DB8C-47D7-BDFF-ED6E5F5F8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56729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952E2-44EA-49FC-888B-5AA20CC3CAB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AD0CA-9B9E-42F8-959F-EC92E14267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156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4B393-C456-4669-A0C5-1660E81F70D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2147D-57CB-4CDE-97E5-6842A5F72A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8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AD2F-F671-4C7F-BAD3-74264A306663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74F0B-1BBA-4EB2-BCEE-35FE70C87C58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30CA2-ED5C-439B-BD7C-2DE5A7F53A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358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17738-B8BE-4C22-8A39-E2F86CE7930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7AA87-DD59-4A64-8373-37D0DF12CF9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003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4F175-844E-4302-A6BF-2511A66E2BA8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3655D-F7C4-42E2-B432-310B688064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284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4B2F1-631E-4FA3-8E19-FFDBF06A437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3AB2F-353B-44A7-8A1D-3C3B68E1DE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5125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07B0E-6249-45BE-9F99-0D44C32C19EF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9EB69-4972-438D-9C2D-8659C11F72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299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DC2ED3-5FB1-400F-827E-27372E78C75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336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B84ADD-D3C9-40C2-8CDC-4D6BD3C4A37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6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742F85-47DE-4E72-9AC7-29550DDC294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168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5C5EC5-C3B4-4472-B250-FB8C793CD543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17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B25D1C-3941-4DDD-9F0D-E733E8C88A7B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139ACB-3307-4278-AD13-97611A9F43E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624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C5C31-A59E-43E7-8867-5B2293EDEB4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500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1040A6-35A6-42C0-9530-9FB0FFBFF94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73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55D3DB-0C93-4698-86CD-6CDFB63F27F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0605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3BA4E-AB3A-48C6-B9DE-0F5D964708B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2591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E85A8-7D4B-4DAD-B4A6-3C1547BD377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076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69E3D2-33AC-42A5-AD61-97815963FC4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197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9E0BB-4A41-4E14-9AB1-000DFC094B9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207CD-682E-4D64-8FBB-EBA3104C5E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182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70EA9-1A7E-49E3-97A4-93A50C7A1B7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C774B7-2CEB-4B76-87BF-619AEB52DF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0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3F533-0FFF-4A10-BF14-4032B150644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EEE34-E2F4-4095-8CD1-1454D79850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9038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95E41-41A9-42C7-B22F-A072E26BDDD8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9DA678-0E06-4B7F-B44C-2E45059FE5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9CD74B-914A-4A8C-8AED-47AA5C06AC2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5969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0AF8D-BC36-4403-B6AD-36255692892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31875-4677-451E-AC0B-6655F6A3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92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C607E-4543-40F1-BBF3-6409CA8A7EF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EEC44A-0E84-4B31-8910-7B0C2E16D8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20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65B83-89D4-4118-AE93-6CF8220DB9E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779850-1E96-438F-8D98-28A24A8D25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174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B3AC6-F98A-45BD-BEC9-4790C137884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BE30F1-0304-487F-8665-C9AF3EEC51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799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9B691-58C6-45B5-AD6B-0F16A0F5900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A2117-156B-4290-B8AC-1326C86E3F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4541-C59C-4051-81B3-144710BF1D1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65507B-7F6F-406B-BE3E-1306DFBE9B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82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0F5D2-9073-424F-A3E6-6DDA3995601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AE9D73-E396-46EA-92A0-644C1643B2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510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5129A-3A2E-4F9B-B8EE-5007737861C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04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DE2A65-928D-4045-B57F-9C82FBA1DDD3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93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B5624-71BB-45D9-B7D4-73ED610028F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6066D7-A3F2-4008-9801-A81EDCBD991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948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5AA650-BA3A-4715-B488-EA8506F0FF5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0222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2295A7-DFD5-4DCE-9D7A-1F63E6345AF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206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667190-7A4F-4364-9FEF-792E1CD7458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9436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E93A16-5A12-42B3-B2C7-6A675D8184E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7786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F9B5D8-E178-4E8F-93F4-5EC057E7CED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9002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2FA743-584C-41CA-8FF2-A7558EA0102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67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A172B9-296C-4EDC-B28E-F6CACE4F9BA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952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7FFCD2-DE25-4E09-BB28-6CE82AB2AC4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424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BE691C-92D3-4470-AC97-5093F84C9D7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042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626B9B-D127-46FA-8B8E-B201B68605E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08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D8AF91-A923-49C1-88D5-EFB44874D1F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8769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0F9B97-A263-439C-89DB-B09D99110EE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5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1CEF9-3912-4E18-92BD-B1E9FE3CD3D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0625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0B543-680C-4535-9E95-C006B99141A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644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B3445-C228-4A23-AA62-EF4541D3E49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74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B326F-DC46-44F6-AA2E-33D8403BBA5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45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C4B7D1-1D5F-48C5-9B19-D24D31C08DE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350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A994D-7340-433B-8DCE-7BF9846817CA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574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911DCD-9556-4D5A-BF51-14F96E6B35D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1458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ECBA1A-283C-4F63-A012-D751F48C449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1180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14AB2-14DD-40AB-B449-502F2501BD1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38DED3-6B58-41BD-AED5-B801D11A37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1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7667B-A7B9-4CC7-81EF-F6232ED2104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560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DCCD-C60F-4011-9A07-A40FE5B9DD1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1D263-80E4-4D11-A6AE-33B6E8F756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6920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4E0AA-6458-46AD-9420-804CDF7F74A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1D2C03-1646-481D-A019-2694160649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71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E7F97-B69A-4586-A82A-0CC8AFC1CE9F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52A0F2-C39A-4E77-8CAA-C415D4CD71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1386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8D5CD-BD98-497C-83BB-DA2BC448C15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99B8E-0F09-4295-9F48-5E69EC5DF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6961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B414-C0A6-40AD-A162-1E75A2DF895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B308FB-77C8-4B52-8169-983E2523A4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40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A18A7-D6BF-42D2-A133-6513554A5AD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9B75AA-E36B-4F1D-A889-61D9716074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882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8675B-F4F8-4208-A109-60FEBCC1D03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ED0BB0-FBFC-4BD9-9A1D-45C52A7D0C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09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57A81-673B-4CE7-9E0C-D3C59C73090B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87C357-AC0B-4BBC-8CEF-70A5D2D5DB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6649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E522E-8E5F-48DF-916C-710D41E1D30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C6366-DA3E-40A9-A0D6-A97EFB1FC2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6020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12A41-CA46-4614-ACA1-5F21DFF75FE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B54806-55D1-4220-BA51-B197EE7C57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91D193-0CB8-4968-A750-2964F7D7ECA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910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74C16-B88A-452D-A259-782AA995689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D230CC-2082-4BBE-BE68-7C07C48988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42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70617-6ECC-4C72-82DB-1B5BEF67BA7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F8C68F-2498-4D0A-9843-338F912BDA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2736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F74F2-23CC-4704-B7B4-25ED6F265FCB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D9017F-4FCE-4024-B724-B41B7C7D89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7181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DC061-4D07-4813-B732-A3979453533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7C7DBE-DC85-4D0B-8BD6-633A58FC62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940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BD9EC-2E49-4CBD-9FF2-F6B499F8662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A8A58A-C606-427E-83B8-5D749A87F0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0529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0BEE5-77B1-44B9-B491-8ED9DCB178D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B528D-DC0A-4527-8A84-64D34BA6A2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812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AA041-D264-429F-ABC5-12F7486EA6E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46BAED-F31B-456F-B141-63044CF9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8194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0B621-23FF-45B3-A6E2-1F47F782E3E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875098-B9CF-4128-8EAF-1415DC303F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578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FD547-9690-40B1-B24D-BB54E393CEC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F7BCD8-FA77-47C6-A04A-75142F7BF2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1063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8C190-22FF-475E-861A-CED332F2CA6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19921B-C40A-43A7-AED0-2E5ECF04E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E84876-78B1-461D-AB67-468CE012938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40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FDCF1-1D0B-456A-88C8-A5993C0E6BDB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8D6F4B-F2B2-4ACD-8D55-E628128844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10295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104658-14F1-4A57-83A8-15C5B7624AB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6100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15CFF3-3792-44EC-8292-E6F46EA35B8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8018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B3B7D-CCDA-4E23-B011-392466CE5B3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9307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AC4790-57CA-48CA-AA5E-9853BC77430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846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976FBC-E533-413C-A929-A2D36F27B238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2460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E2568-22A9-4E5D-8570-18E3F433D11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7213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59DE3D-A5D4-4C23-BFA1-2E1D1C79E43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9620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9EBB4-8D1A-4DAC-9312-D9EAC9A7E69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6027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F253FC-ACED-4974-9AE3-529CBE463A0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24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93A2B8-0BD9-4F4B-BBE2-CDD92F1B428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7468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2FEAA7-A9E4-43AF-BC0C-7FAE4F50B74A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265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6821CC-9135-43FF-822E-1507CDAB3E1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4567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58F3F-CAF8-4A27-B02C-5A42B09D3C2E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B5ADA-35DA-4EE0-B21E-47669DA6F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51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D0C58-0B1E-474E-A120-4882391E3DD7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AD9B1-B23E-4645-BE20-A5207F5EA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2807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34CD9-D6FA-461E-807A-34D5982566D4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EF74D-4F96-4E40-8567-3CA228EF02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775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B573-365F-48BD-8D51-16E2223D1FE6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615C5-7366-46AD-A998-55D7613D68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77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05D92-A552-4CCF-910B-4581E6DFF4D3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4396E-013B-4D38-B0A7-33B36AB81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588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44732-B06B-4E09-B93F-FBE446A37499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D55B0-532D-4394-A2FF-4BD653366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4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44FF-7C7C-4DC6-B657-A57C1407B24C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ECF38-1023-4B3A-8D1F-22C9836C6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526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E8734-93C9-49D7-BC7B-5A9D9618BF2B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FD156-D716-4DD6-931D-B7BB4BDF6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DA6E5-97ED-49ED-8187-59AAA831EC04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97B0B8-9D72-47DE-B0A6-20BA7F4CF44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3442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E5919-ECB3-46F3-9B23-C8B50DC18672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BDF95-28A1-4449-935F-A0DA3E387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36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F561A-FADC-4D9C-A5AF-9BDBCB5E5069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67F2-00E7-4023-A63D-41A24AB5B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40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06B52-B6C5-4C32-BA30-9E23185F9FF6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DA695-65B1-416C-937D-BD86CD8E0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9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8409A3-C823-4A3E-842A-5BB6BFE72DE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8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E4EF34-7970-449C-9946-40C10FA6ECA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7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297322-7020-4506-9A63-543324F08315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F466A-FB8A-44AC-8124-F15668B96B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0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DD2A5-FA38-4F29-91A7-1589CE35D73C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8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57EE31-F377-4314-B737-27D5ECC5928B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FA588A-274E-450B-9BBB-4FAED95950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1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167524-CDF7-4273-90C2-D1C3455AE38B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2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580B5-788B-4069-98AC-09F538A51532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0A687-61BF-4D48-860D-E0334468BB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9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F23318-F3D3-4C51-95C6-E2A1F1474061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B89CE-55E9-419A-A2EF-4349E5080B9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5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6A2382-1560-4E5C-B78C-CB01F2594246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97FFF7-47F4-41B7-BFFD-A71969F7545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5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AB9E-5D84-4CFB-85B5-F200C6B8BC9A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ACCC22-AC54-47EC-BBA8-5E99A71EA4C3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E812C3-78BE-4FFA-866B-731D270156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2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D66E9C-1068-4AA4-93D5-4EA85927F456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FE8EB8-BE31-48FC-BD55-E7636109EDE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511FC6-E589-410D-949C-481608F0B052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A41C3D-07E3-4795-BCDF-BF4D51DFB5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7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1A5364-4BFC-4C97-BCC7-37A9941D855A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DD0E20-865B-4477-8212-2040FCF4CA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3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ECBDD5-BEA4-40CF-8096-C66539E99E0F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9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CE1131-D83B-4C14-89A6-6FD565D25D07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6B591-ACE6-48FB-A7B5-69BBE5878D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78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17F292-22A8-4C8E-A61C-7B46A15A67E1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55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39F8AE-CA64-42CF-9944-9FAC3997456D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59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8F0C5F-23F0-440D-8D14-3D99D1CF942C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45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1155BB-FDFF-4F77-B637-EF127C5ACCF3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0D44-8E10-4109-8002-984DB052316A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E43473-0B85-4754-AA8D-6E10BB3FF159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9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752D85-E9B8-4E7A-B035-9E7F6E772FF6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19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784704-FAE1-4A03-90AF-BD4E78BB32DE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76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C086B5-9A91-4689-A219-100698B0E898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8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EB4C38-6CAA-46A4-9DFA-FB0F1B106AD1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8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94801A-19E9-45DB-B5D6-36ADA0ED1A37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809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0B1135-45FC-45F1-90EA-525B3DDD6E66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1436-9BEC-4410-9113-6199CF435DBB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D4B86-4D4A-4CAF-9D5D-A669C827D11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32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0C1391-5E15-4BE0-98CE-942884DE571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1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1B9C-0B88-4767-9182-A02C1BB5DE4C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BE999D-5B6C-4444-B085-A090D9BE630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687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0ECFA1-17C9-4133-A561-EE7550460723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605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9F9CF3-6F3D-41E8-BD4E-52FB2C44002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804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E768D1-D41D-422F-A189-C0D7142272D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3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93A4D5-DA69-4C1C-88E2-A96F924408A7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054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3C2BEC-E271-4A83-A4A3-694F28FCA76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135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D10DDB-738E-4EDF-BC3B-301880AAFD7D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01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33DDE5-310A-45FA-B7C9-2EE0BFBE09E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476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807031-84EA-4AA9-B8F9-A1D4BC1A02F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29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9670A7-2FEA-419A-81D9-2FEF712884AC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2A259E-4963-45AB-991F-A7982CBF8D5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DAE68-B3A3-4FB6-A59E-76CBB9F23D09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EAC04D-4B2C-4526-A63F-A91CBC2041C6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147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030447-CB36-47C1-BF4E-95EEBADBDCB1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ED3DB5-1EFC-4B4A-8717-62D9BDEF297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E56895-03AB-4FDE-8A1D-9B9577F70FF3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68D2C5-ABDF-4F84-AEBF-F86B79A5076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08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BFA8DD-65A8-4817-AE78-0161650A1EE2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23A3-6186-438C-AEDA-BFC44D850E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59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AB2838-0C97-42BB-A229-CC102150B0F2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FF75C6-19B2-47A5-85B9-0B8A2D6361C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036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A0C180-7350-44A7-A948-6DEA7304FCAA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47D951-B584-4626-9865-7336D98A95E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83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06BA0-54BB-40C4-9A43-AC215CA22935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9D6A64-6D88-4E38-88A2-55BBA4BE2BA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61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EEB3A8-C395-4085-9CA9-491155CD19AE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FE36CB-ED6E-46A2-B2B9-73B88E2C53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88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EFA35B-A02D-4185-8E48-D556F37D40EF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3C0851-7032-4F54-A9CA-693360B1BEA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96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697E8B-C619-4081-9BAA-BEA3C09FB6FB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EF5053-1D62-4339-82A1-30037C0030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8E47-2A8D-4426-9965-382B3F10788D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3A57A9-9255-401C-9199-5674761CB0D6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82D7B3-4CB6-49E1-9F2B-28DBE4AF2A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EA2E22-CC92-4F30-9203-DECE9602F264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3520EF-3C0D-46C2-B0E7-01119673883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29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B60B1B-0F11-45F9-8FF7-0FA3A8A1DA83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F9A873-109D-4259-9876-5B242059CEC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764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51E460-C301-4560-BC17-EE82EB156E0E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2489B8-82BA-4753-B375-36AD4D47D1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55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222D18-3435-413D-BAD9-86B3D191F498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A38196-84B7-48DC-9DC1-50412572CA3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89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FA53F0-217F-4DA7-B81D-9E9EAFB3A395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4D357-2FC7-4E37-8978-269FA9C90D8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93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A263B9-641B-4CDE-B855-822A6A85481F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AC3ED8-2F9F-4712-80C7-40F53E7FBF2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088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829CEE-D80E-4F0C-99A1-C7549B0FFFA7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9AFE2B-0F79-468D-AB4C-EE637CAF18C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11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DB1C37-57C5-4D43-BEDC-68E550358F55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C468A8-A4AB-4BEA-A9A1-342B4344628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584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383EE3-37FB-4DC5-990D-F8E004DCDE5A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99DC58-900C-41B3-8E47-75B9044D1F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C1C8-E5C7-4E59-B85A-F1E5841D148E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89937B-9F5B-42B4-9DD0-81CE94F6B8CE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5CBEA3-F694-476A-B057-2FF3046D830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0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584F08-1F88-4FD7-B292-46132929A92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914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0AB0F4-75F9-48C6-B460-48FE138E73F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248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4916B-DA9B-44DB-9B8F-C0653D8A068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044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3BBED7-211E-41EE-97ED-BDF2E9BDD1E8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16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F3074F-D055-49DA-A0E5-4401F1DB17B0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4153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480FDD-CA86-426E-973B-1E8FFAF9383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361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BEA4D9-D38B-4691-AF0C-4C03FA43DB43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523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2584C8-A5F0-4850-AADE-0E9741DAE56F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840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54DF73-9B0D-4429-AAC6-5BD2C9E7C9AE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05AD8-A21F-4C91-9AAA-980B34AB6F74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4D2E9C-ED8B-451C-A934-19F45B33220A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AE9DF8-9489-44FB-8BDD-BAF5A386CEA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3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15153C-250C-4FF3-997A-2CCE18569CF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3DE8DA-4451-4006-A0E3-285A44D2710C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11AA85-3204-446D-BEB7-21A2F71051B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0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826EE9-DCFF-4B5C-B596-E3DAA605D649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EDEAE64-7B3A-415A-A969-3B9F54AB8F7A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BFEF8F-BD8B-46F3-B4C9-4409CD5E1B42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FC1878-DF5E-42B4-8B74-8C27BC804CE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33D8EF-10A5-47A8-A7E4-89673B2819E1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90DB48-E42D-4999-ACC0-9891DBDF582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AD9D91A-9A7B-4F9B-955D-E400EA8BF5B4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4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BDB77A-7568-489C-A65A-FE975B10278F}" type="datetime1">
              <a:rPr lang="en-US" smtClean="0"/>
              <a:t>5/8/2018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E0C990-568A-4A94-8A8C-CE1746DD59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F129E9-FB6D-4150-B0CB-D20CD825BD46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3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27874A-9C1D-4BEA-B065-FCE8406AA0F2}" type="datetime1">
              <a:rPr lang="en-US" smtClean="0"/>
              <a:t>5/8/2018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4C24D8-48A4-4CF3-98D9-EC4A8A487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794AE4-C60B-4BFB-A6FE-A7CEF6A5A97B}" type="datetime1">
              <a:rPr lang="en-US" smtClean="0"/>
              <a:t>5/8/2018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1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1A50E8-04F0-413D-A06F-C3E545CEB895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54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C4991F-01B8-47DC-9083-224502D1791C}" type="datetime1">
              <a:rPr lang="en-US" smtClean="0"/>
              <a:t>5/8/2018</a:t>
            </a:fld>
            <a:endParaRPr lang="en-US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CE5EDC-962B-49B2-A05F-24B5740E92F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B23DC8-0C65-40C6-890D-9A1A28CF5359}" type="datetime1">
              <a:rPr lang="en-US" smtClean="0"/>
              <a:t>5/8/2018</a:t>
            </a:fld>
            <a:endParaRPr lang="en-US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C93728-79A7-46BC-9368-E98243CE808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91EF2B-8CD9-4387-80E8-FDB207456CCB}" type="datetime1">
              <a:rPr lang="en-US" smtClean="0">
                <a:solidFill>
                  <a:srgbClr val="000000"/>
                </a:solidFill>
              </a:rPr>
              <a:t>5/8/2018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6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4.w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gif"/><Relationship Id="rId12" Type="http://schemas.openxmlformats.org/officeDocument/2006/relationships/image" Target="../media/image28.gi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gif"/><Relationship Id="rId11" Type="http://schemas.openxmlformats.org/officeDocument/2006/relationships/image" Target="../media/image27.gif"/><Relationship Id="rId5" Type="http://schemas.openxmlformats.org/officeDocument/2006/relationships/image" Target="../media/image21.wmf"/><Relationship Id="rId10" Type="http://schemas.openxmlformats.org/officeDocument/2006/relationships/image" Target="../media/image26.gi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3.png"/><Relationship Id="rId10" Type="http://schemas.openxmlformats.org/officeDocument/2006/relationships/image" Target="../media/image24.gif"/><Relationship Id="rId4" Type="http://schemas.openxmlformats.org/officeDocument/2006/relationships/image" Target="../media/image32.png"/><Relationship Id="rId9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jpeg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11.wmf"/><Relationship Id="rId10" Type="http://schemas.openxmlformats.org/officeDocument/2006/relationships/image" Target="../media/image40.wmf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tags" Target="../tags/tag2.xml"/><Relationship Id="rId16" Type="http://schemas.openxmlformats.org/officeDocument/2006/relationships/image" Target="../media/image4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3.png"/><Relationship Id="rId5" Type="http://schemas.openxmlformats.org/officeDocument/2006/relationships/tags" Target="../tags/tag5.xml"/><Relationship Id="rId15" Type="http://schemas.openxmlformats.org/officeDocument/2006/relationships/image" Target="../media/image47.png"/><Relationship Id="rId10" Type="http://schemas.openxmlformats.org/officeDocument/2006/relationships/notesSlide" Target="../notesSlides/notesSlide18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1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1.png"/><Relationship Id="rId4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4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6.xml"/><Relationship Id="rId4" Type="http://schemas.openxmlformats.org/officeDocument/2006/relationships/hyperlink" Target="http://www.youtube.com/watch?v=E0rboU10rP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69.png"/><Relationship Id="rId4" Type="http://schemas.openxmlformats.org/officeDocument/2006/relationships/image" Target="../media/image5.jpe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2.wmf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81.wmf"/><Relationship Id="rId5" Type="http://schemas.openxmlformats.org/officeDocument/2006/relationships/image" Target="../media/image79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5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3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49.xml"/><Relationship Id="rId1" Type="http://schemas.openxmlformats.org/officeDocument/2006/relationships/tags" Target="../tags/tag9.xml"/><Relationship Id="rId5" Type="http://schemas.openxmlformats.org/officeDocument/2006/relationships/image" Target="../media/image88.png"/><Relationship Id="rId4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Local features and image matching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May </a:t>
            </a:r>
            <a:r>
              <a:rPr lang="en-US" altLang="en-US" sz="3600" dirty="0">
                <a:ea typeface="ＭＳ Ｐゴシック" panose="020B0600070205080204" pitchFamily="34" charset="-128"/>
              </a:rPr>
              <a:t>8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15934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reprojection</a:t>
            </a:r>
            <a:r>
              <a:rPr lang="en-US" dirty="0" smtClean="0"/>
              <a:t>: </a:t>
            </a:r>
            <a:r>
              <a:rPr lang="en-US" dirty="0" err="1" smtClean="0"/>
              <a:t>Homography</a:t>
            </a:r>
            <a:endParaRPr lang="en-US" dirty="0" smtClean="0"/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305800" cy="3200400"/>
          </a:xfrm>
        </p:spPr>
        <p:txBody>
          <a:bodyPr/>
          <a:lstStyle/>
          <a:p>
            <a:r>
              <a:rPr lang="en-US" dirty="0" smtClean="0"/>
              <a:t>A projective transform is a mapping between any two PPs with the same center of projection</a:t>
            </a:r>
          </a:p>
          <a:p>
            <a:pPr lvl="1"/>
            <a:r>
              <a:rPr lang="en-US" dirty="0" smtClean="0"/>
              <a:t>rectangle should map to arbitrary quadrilateral </a:t>
            </a:r>
          </a:p>
          <a:p>
            <a:pPr lvl="1"/>
            <a:r>
              <a:rPr lang="en-US" dirty="0" smtClean="0"/>
              <a:t>parallel lines aren’t preserved</a:t>
            </a:r>
          </a:p>
          <a:p>
            <a:pPr lvl="1"/>
            <a:r>
              <a:rPr lang="en-US" dirty="0" smtClean="0"/>
              <a:t>but must preserve straight lines</a:t>
            </a:r>
          </a:p>
          <a:p>
            <a:r>
              <a:rPr lang="en-US" dirty="0" smtClean="0"/>
              <a:t>called </a:t>
            </a:r>
            <a:r>
              <a:rPr lang="en-US" b="1" dirty="0" err="1" smtClean="0"/>
              <a:t>Homography</a:t>
            </a:r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17413" name="Freeform 4"/>
          <p:cNvSpPr>
            <a:spLocks/>
          </p:cNvSpPr>
          <p:nvPr/>
        </p:nvSpPr>
        <p:spPr bwMode="auto">
          <a:xfrm>
            <a:off x="6440487" y="2620962"/>
            <a:ext cx="1492250" cy="1525588"/>
          </a:xfrm>
          <a:custGeom>
            <a:avLst/>
            <a:gdLst>
              <a:gd name="T0" fmla="*/ 2104732946 w 1057"/>
              <a:gd name="T1" fmla="*/ 604837347 h 961"/>
              <a:gd name="T2" fmla="*/ 0 w 1057"/>
              <a:gd name="T3" fmla="*/ 0 h 961"/>
              <a:gd name="T4" fmla="*/ 0 w 1057"/>
              <a:gd name="T5" fmla="*/ 1814512238 h 961"/>
              <a:gd name="T6" fmla="*/ 2104732946 w 1057"/>
              <a:gd name="T7" fmla="*/ 2147483647 h 961"/>
              <a:gd name="T8" fmla="*/ 2104732946 w 1057"/>
              <a:gd name="T9" fmla="*/ 6048373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4" name="Freeform 5"/>
          <p:cNvSpPr>
            <a:spLocks/>
          </p:cNvSpPr>
          <p:nvPr/>
        </p:nvSpPr>
        <p:spPr bwMode="auto">
          <a:xfrm>
            <a:off x="6237287" y="4116387"/>
            <a:ext cx="1220788" cy="2001838"/>
          </a:xfrm>
          <a:custGeom>
            <a:avLst/>
            <a:gdLst>
              <a:gd name="T0" fmla="*/ 0 w 865"/>
              <a:gd name="T1" fmla="*/ 2086688840 h 1261"/>
              <a:gd name="T2" fmla="*/ 1720923190 w 865"/>
              <a:gd name="T3" fmla="*/ 2147483647 h 1261"/>
              <a:gd name="T4" fmla="*/ 1720923190 w 865"/>
              <a:gd name="T5" fmla="*/ 1043344420 h 1261"/>
              <a:gd name="T6" fmla="*/ 0 w 865"/>
              <a:gd name="T7" fmla="*/ 0 h 1261"/>
              <a:gd name="T8" fmla="*/ 0 w 865"/>
              <a:gd name="T9" fmla="*/ 2086688840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5" name="Freeform 6"/>
          <p:cNvSpPr>
            <a:spLocks/>
          </p:cNvSpPr>
          <p:nvPr/>
        </p:nvSpPr>
        <p:spPr bwMode="auto">
          <a:xfrm>
            <a:off x="6180137" y="5915025"/>
            <a:ext cx="285750" cy="485775"/>
          </a:xfrm>
          <a:custGeom>
            <a:avLst/>
            <a:gdLst>
              <a:gd name="T0" fmla="*/ 32018147 w 202"/>
              <a:gd name="T1" fmla="*/ 768648342 h 306"/>
              <a:gd name="T2" fmla="*/ 0 w 202"/>
              <a:gd name="T3" fmla="*/ 55443440 h 306"/>
              <a:gd name="T4" fmla="*/ 18009323 w 202"/>
              <a:gd name="T5" fmla="*/ 32761237 h 306"/>
              <a:gd name="T6" fmla="*/ 30016483 w 202"/>
              <a:gd name="T7" fmla="*/ 35282186 h 306"/>
              <a:gd name="T8" fmla="*/ 42023638 w 202"/>
              <a:gd name="T9" fmla="*/ 32761237 h 306"/>
              <a:gd name="T10" fmla="*/ 44023888 w 202"/>
              <a:gd name="T11" fmla="*/ 25201559 h 306"/>
              <a:gd name="T12" fmla="*/ 54029389 w 202"/>
              <a:gd name="T13" fmla="*/ 27720926 h 306"/>
              <a:gd name="T14" fmla="*/ 62034631 w 202"/>
              <a:gd name="T15" fmla="*/ 17640299 h 306"/>
              <a:gd name="T16" fmla="*/ 74040371 w 202"/>
              <a:gd name="T17" fmla="*/ 22682197 h 306"/>
              <a:gd name="T18" fmla="*/ 82045612 w 202"/>
              <a:gd name="T19" fmla="*/ 15120938 h 306"/>
              <a:gd name="T20" fmla="*/ 92051103 w 202"/>
              <a:gd name="T21" fmla="*/ 12599986 h 306"/>
              <a:gd name="T22" fmla="*/ 104056865 w 202"/>
              <a:gd name="T23" fmla="*/ 7559675 h 306"/>
              <a:gd name="T24" fmla="*/ 114062356 w 202"/>
              <a:gd name="T25" fmla="*/ 10080624 h 306"/>
              <a:gd name="T26" fmla="*/ 124067847 w 202"/>
              <a:gd name="T27" fmla="*/ 7559675 h 306"/>
              <a:gd name="T28" fmla="*/ 132073088 w 202"/>
              <a:gd name="T29" fmla="*/ 0 h 306"/>
              <a:gd name="T30" fmla="*/ 148082157 w 202"/>
              <a:gd name="T31" fmla="*/ 0 h 306"/>
              <a:gd name="T32" fmla="*/ 160087897 w 202"/>
              <a:gd name="T33" fmla="*/ 2520950 h 306"/>
              <a:gd name="T34" fmla="*/ 166091474 w 202"/>
              <a:gd name="T35" fmla="*/ 2520950 h 306"/>
              <a:gd name="T36" fmla="*/ 172095052 w 202"/>
              <a:gd name="T37" fmla="*/ 7559675 h 306"/>
              <a:gd name="T38" fmla="*/ 184102206 w 202"/>
              <a:gd name="T39" fmla="*/ 10080624 h 306"/>
              <a:gd name="T40" fmla="*/ 196107991 w 202"/>
              <a:gd name="T41" fmla="*/ 17640299 h 306"/>
              <a:gd name="T42" fmla="*/ 206113482 w 202"/>
              <a:gd name="T43" fmla="*/ 17640299 h 306"/>
              <a:gd name="T44" fmla="*/ 222122550 w 202"/>
              <a:gd name="T45" fmla="*/ 25201559 h 306"/>
              <a:gd name="T46" fmla="*/ 230126377 w 202"/>
              <a:gd name="T47" fmla="*/ 30241875 h 306"/>
              <a:gd name="T48" fmla="*/ 242133531 w 202"/>
              <a:gd name="T49" fmla="*/ 27720926 h 306"/>
              <a:gd name="T50" fmla="*/ 250137358 w 202"/>
              <a:gd name="T51" fmla="*/ 40322496 h 306"/>
              <a:gd name="T52" fmla="*/ 262144513 w 202"/>
              <a:gd name="T53" fmla="*/ 42843445 h 306"/>
              <a:gd name="T54" fmla="*/ 270149754 w 202"/>
              <a:gd name="T55" fmla="*/ 47883756 h 306"/>
              <a:gd name="T56" fmla="*/ 280155245 w 202"/>
              <a:gd name="T57" fmla="*/ 52922491 h 306"/>
              <a:gd name="T58" fmla="*/ 284157158 w 202"/>
              <a:gd name="T59" fmla="*/ 60483751 h 306"/>
              <a:gd name="T60" fmla="*/ 292160985 w 202"/>
              <a:gd name="T61" fmla="*/ 68043423 h 306"/>
              <a:gd name="T62" fmla="*/ 302166476 w 202"/>
              <a:gd name="T63" fmla="*/ 78124044 h 306"/>
              <a:gd name="T64" fmla="*/ 306168389 w 202"/>
              <a:gd name="T65" fmla="*/ 88206252 h 306"/>
              <a:gd name="T66" fmla="*/ 312171967 w 202"/>
              <a:gd name="T67" fmla="*/ 90725614 h 306"/>
              <a:gd name="T68" fmla="*/ 320177208 w 202"/>
              <a:gd name="T69" fmla="*/ 103325596 h 306"/>
              <a:gd name="T70" fmla="*/ 326179371 w 202"/>
              <a:gd name="T71" fmla="*/ 110886880 h 306"/>
              <a:gd name="T72" fmla="*/ 336184862 w 202"/>
              <a:gd name="T73" fmla="*/ 115927191 h 306"/>
              <a:gd name="T74" fmla="*/ 344190103 w 202"/>
              <a:gd name="T75" fmla="*/ 126007812 h 306"/>
              <a:gd name="T76" fmla="*/ 352193930 w 202"/>
              <a:gd name="T77" fmla="*/ 133567484 h 306"/>
              <a:gd name="T78" fmla="*/ 356197258 w 202"/>
              <a:gd name="T79" fmla="*/ 138607794 h 306"/>
              <a:gd name="T80" fmla="*/ 364201085 w 202"/>
              <a:gd name="T81" fmla="*/ 148688415 h 306"/>
              <a:gd name="T82" fmla="*/ 370204662 w 202"/>
              <a:gd name="T83" fmla="*/ 156249675 h 306"/>
              <a:gd name="T84" fmla="*/ 372205000 w 202"/>
              <a:gd name="T85" fmla="*/ 168851245 h 306"/>
              <a:gd name="T86" fmla="*/ 378208577 w 202"/>
              <a:gd name="T87" fmla="*/ 183972176 h 306"/>
              <a:gd name="T88" fmla="*/ 384212155 w 202"/>
              <a:gd name="T89" fmla="*/ 191531848 h 306"/>
              <a:gd name="T90" fmla="*/ 392215982 w 202"/>
              <a:gd name="T91" fmla="*/ 201612469 h 306"/>
              <a:gd name="T92" fmla="*/ 396219310 w 202"/>
              <a:gd name="T93" fmla="*/ 211693140 h 306"/>
              <a:gd name="T94" fmla="*/ 400221223 w 202"/>
              <a:gd name="T95" fmla="*/ 226814071 h 306"/>
              <a:gd name="T96" fmla="*/ 402221472 w 202"/>
              <a:gd name="T97" fmla="*/ 249494675 h 306"/>
              <a:gd name="T98" fmla="*/ 32018147 w 202"/>
              <a:gd name="T99" fmla="*/ 768648342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6" name="Arc 7"/>
          <p:cNvSpPr>
            <a:spLocks/>
          </p:cNvSpPr>
          <p:nvPr/>
        </p:nvSpPr>
        <p:spPr bwMode="auto">
          <a:xfrm rot="-1380000">
            <a:off x="6223000" y="5878512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19460057 w 21745"/>
              <a:gd name="T3" fmla="*/ 28365452 h 21600"/>
              <a:gd name="T4" fmla="*/ 129729 w 21745"/>
              <a:gd name="T5" fmla="*/ 28365452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>
            <a:off x="6172200" y="5753100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18" name="Oval 9"/>
          <p:cNvSpPr>
            <a:spLocks noChangeArrowheads="1"/>
          </p:cNvSpPr>
          <p:nvPr/>
        </p:nvSpPr>
        <p:spPr bwMode="auto">
          <a:xfrm rot="-3960000">
            <a:off x="6280150" y="5883275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 flipV="1">
            <a:off x="6203950" y="5922962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20" name="Text Box 11"/>
          <p:cNvSpPr txBox="1">
            <a:spLocks noChangeArrowheads="1"/>
          </p:cNvSpPr>
          <p:nvPr/>
        </p:nvSpPr>
        <p:spPr bwMode="auto">
          <a:xfrm>
            <a:off x="7932737" y="3013075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17421" name="Text Box 12"/>
          <p:cNvSpPr txBox="1">
            <a:spLocks noChangeArrowheads="1"/>
          </p:cNvSpPr>
          <p:nvPr/>
        </p:nvSpPr>
        <p:spPr bwMode="auto">
          <a:xfrm>
            <a:off x="7475537" y="4738687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PP1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332537" y="2057400"/>
            <a:ext cx="1625600" cy="3886200"/>
            <a:chOff x="4106" y="912"/>
            <a:chExt cx="1024" cy="2448"/>
          </a:xfrm>
        </p:grpSpPr>
        <p:sp>
          <p:nvSpPr>
            <p:cNvPr id="17428" name="Line 14"/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29" name="Line 15"/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30" name="Line 16"/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31" name="Oval 17"/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432" name="Oval 18"/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431925" y="4546600"/>
            <a:ext cx="2416175" cy="1219200"/>
            <a:chOff x="864" y="2544"/>
            <a:chExt cx="1522" cy="768"/>
          </a:xfrm>
        </p:grpSpPr>
        <p:graphicFrame>
          <p:nvGraphicFramePr>
            <p:cNvPr id="17410" name="Object 2"/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0" name="Equation" r:id="rId4" imgW="1485255" imgH="583947" progId="Equation.3">
                    <p:embed/>
                  </p:oleObj>
                </mc:Choice>
                <mc:Fallback>
                  <p:oleObj name="Equation" r:id="rId4" imgW="1485255" imgH="583947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5" name="Text Box 20"/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17426" name="Text Box 21"/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7427" name="Text Box 22"/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</a:p>
          </p:txBody>
        </p:sp>
      </p:grpSp>
      <p:sp>
        <p:nvSpPr>
          <p:cNvPr id="17424" name="TextBox 24"/>
          <p:cNvSpPr txBox="1">
            <a:spLocks noChangeArrowheads="1"/>
          </p:cNvSpPr>
          <p:nvPr/>
        </p:nvSpPr>
        <p:spPr bwMode="auto">
          <a:xfrm>
            <a:off x="7310438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itle 3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mtClean="0"/>
              <a:t>Homography</a:t>
            </a:r>
          </a:p>
        </p:txBody>
      </p:sp>
      <p:pic>
        <p:nvPicPr>
          <p:cNvPr id="19465" name="Picture 15" descr="wall.jpg"/>
          <p:cNvPicPr>
            <a:picLocks noChangeAspect="1"/>
          </p:cNvPicPr>
          <p:nvPr/>
        </p:nvPicPr>
        <p:blipFill>
          <a:blip r:embed="rId4" cstate="print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6" descr="wall.jpg"/>
          <p:cNvPicPr>
            <a:picLocks noChangeAspect="1"/>
          </p:cNvPicPr>
          <p:nvPr/>
        </p:nvPicPr>
        <p:blipFill>
          <a:blip r:embed="rId4" cstate="print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85738" y="1092200"/>
            <a:ext cx="3300412" cy="885825"/>
            <a:chOff x="185738" y="1092200"/>
            <a:chExt cx="3300205" cy="885613"/>
          </a:xfrm>
        </p:grpSpPr>
        <p:sp>
          <p:nvSpPr>
            <p:cNvPr id="19" name="Oval 18"/>
            <p:cNvSpPr/>
            <p:nvPr/>
          </p:nvSpPr>
          <p:spPr>
            <a:xfrm>
              <a:off x="3366888" y="1858779"/>
              <a:ext cx="119055" cy="11903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19459" name="Object 5"/>
            <p:cNvGraphicFramePr>
              <a:graphicFrameLocks noChangeAspect="1"/>
            </p:cNvGraphicFramePr>
            <p:nvPr/>
          </p:nvGraphicFramePr>
          <p:xfrm>
            <a:off x="185738" y="1092200"/>
            <a:ext cx="1504950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8" name="Equation" r:id="rId5" imgW="444114" imgH="215713" progId="Equation.3">
                    <p:embed/>
                  </p:oleObj>
                </mc:Choice>
                <mc:Fallback>
                  <p:oleObj name="Equation" r:id="rId5" imgW="444114" imgH="215713" progId="Equation.3">
                    <p:embed/>
                    <p:pic>
                      <p:nvPicPr>
                        <p:cNvPr id="0" name="Picture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8" y="1092200"/>
                          <a:ext cx="1504950" cy="730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/>
            <p:cNvCxnSpPr>
              <a:endCxn id="19" idx="1"/>
            </p:cNvCxnSpPr>
            <p:nvPr/>
          </p:nvCxnSpPr>
          <p:spPr>
            <a:xfrm>
              <a:off x="1504867" y="1530245"/>
              <a:ext cx="1879482" cy="345992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083175" y="1055688"/>
            <a:ext cx="3246438" cy="958850"/>
            <a:chOff x="5083182" y="1055688"/>
            <a:chExt cx="3246431" cy="958638"/>
          </a:xfrm>
        </p:grpSpPr>
        <p:sp>
          <p:nvSpPr>
            <p:cNvPr id="20" name="Oval 19"/>
            <p:cNvSpPr/>
            <p:nvPr/>
          </p:nvSpPr>
          <p:spPr>
            <a:xfrm>
              <a:off x="5083182" y="1895289"/>
              <a:ext cx="119063" cy="11903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19458" name="Object 4"/>
            <p:cNvGraphicFramePr>
              <a:graphicFrameLocks noChangeAspect="1"/>
            </p:cNvGraphicFramePr>
            <p:nvPr/>
          </p:nvGraphicFramePr>
          <p:xfrm>
            <a:off x="7054850" y="1055688"/>
            <a:ext cx="1274763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9" name="Equation" r:id="rId7" imgW="444114" imgH="215713" progId="Equation.3">
                    <p:embed/>
                  </p:oleObj>
                </mc:Choice>
                <mc:Fallback>
                  <p:oleObj name="Equation" r:id="rId7" imgW="444114" imgH="215713" progId="Equation.3">
                    <p:embed/>
                    <p:pic>
                      <p:nvPicPr>
                        <p:cNvPr id="0" name="Picture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4850" y="1055688"/>
                          <a:ext cx="1274763" cy="619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Straight Arrow Connector 30"/>
            <p:cNvCxnSpPr>
              <a:endCxn id="20" idx="5"/>
            </p:cNvCxnSpPr>
            <p:nvPr/>
          </p:nvCxnSpPr>
          <p:spPr>
            <a:xfrm rot="10800000" flipV="1">
              <a:off x="5184782" y="1347723"/>
              <a:ext cx="1906584" cy="64914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9" name="Rectangle 23"/>
          <p:cNvSpPr>
            <a:spLocks noChangeArrowheads="1"/>
          </p:cNvSpPr>
          <p:nvPr/>
        </p:nvSpPr>
        <p:spPr bwMode="auto">
          <a:xfrm>
            <a:off x="600075" y="4926013"/>
            <a:ext cx="85439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To </a:t>
            </a:r>
            <a:r>
              <a:rPr lang="en-US" sz="2400" b="1">
                <a:solidFill>
                  <a:srgbClr val="000000"/>
                </a:solidFill>
              </a:rPr>
              <a:t>compute </a:t>
            </a:r>
            <a:r>
              <a:rPr lang="en-US" sz="2400">
                <a:solidFill>
                  <a:srgbClr val="000000"/>
                </a:solidFill>
              </a:rPr>
              <a:t>the</a:t>
            </a:r>
            <a:r>
              <a:rPr lang="en-US" sz="2400" b="1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homography given pairs of corresponding points in the images, we need to set up an equation where the parameters of </a:t>
            </a:r>
            <a:r>
              <a:rPr lang="en-US" sz="2400" b="1">
                <a:solidFill>
                  <a:srgbClr val="000000"/>
                </a:solidFill>
              </a:rPr>
              <a:t>H</a:t>
            </a:r>
            <a:r>
              <a:rPr lang="en-US" sz="2400">
                <a:solidFill>
                  <a:srgbClr val="000000"/>
                </a:solidFill>
              </a:rPr>
              <a:t> are the unknowns…</a:t>
            </a:r>
          </a:p>
        </p:txBody>
      </p:sp>
      <p:sp>
        <p:nvSpPr>
          <p:cNvPr id="26" name="Oval 25"/>
          <p:cNvSpPr/>
          <p:nvPr/>
        </p:nvSpPr>
        <p:spPr>
          <a:xfrm>
            <a:off x="5338763" y="2041525"/>
            <a:ext cx="119062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9460" name="Object 6"/>
          <p:cNvGraphicFramePr>
            <a:graphicFrameLocks noChangeAspect="1"/>
          </p:cNvGraphicFramePr>
          <p:nvPr/>
        </p:nvGraphicFramePr>
        <p:xfrm>
          <a:off x="7237413" y="1968500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0" name="Equation" r:id="rId9" imgW="469696" imgH="215806" progId="Equation.3">
                  <p:embed/>
                </p:oleObj>
              </mc:Choice>
              <mc:Fallback>
                <p:oleObj name="Equation" r:id="rId9" imgW="469696" imgH="215806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7413" y="1968500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>
            <a:endCxn id="26" idx="5"/>
          </p:cNvCxnSpPr>
          <p:nvPr/>
        </p:nvCxnSpPr>
        <p:spPr>
          <a:xfrm rot="10800000">
            <a:off x="5440363" y="2143125"/>
            <a:ext cx="1797050" cy="19050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61" name="Object 7"/>
          <p:cNvGraphicFramePr>
            <a:graphicFrameLocks noChangeAspect="1"/>
          </p:cNvGraphicFramePr>
          <p:nvPr/>
        </p:nvGraphicFramePr>
        <p:xfrm>
          <a:off x="122238" y="2189163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1" name="Equation" r:id="rId11" imgW="469696" imgH="215806" progId="Equation.3">
                  <p:embed/>
                </p:oleObj>
              </mc:Choice>
              <mc:Fallback>
                <p:oleObj name="Equation" r:id="rId11" imgW="469696" imgH="215806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2189163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3686175" y="1958975"/>
            <a:ext cx="119063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468438" y="2151063"/>
            <a:ext cx="2300287" cy="373062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41"/>
          <p:cNvSpPr txBox="1">
            <a:spLocks noChangeArrowheads="1"/>
          </p:cNvSpPr>
          <p:nvPr/>
        </p:nvSpPr>
        <p:spPr bwMode="auto">
          <a:xfrm rot="5400000">
            <a:off x="667544" y="3024981"/>
            <a:ext cx="58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9475" name="TextBox 42"/>
          <p:cNvSpPr txBox="1">
            <a:spLocks noChangeArrowheads="1"/>
          </p:cNvSpPr>
          <p:nvPr/>
        </p:nvSpPr>
        <p:spPr bwMode="auto">
          <a:xfrm rot="5400000">
            <a:off x="7600157" y="2842419"/>
            <a:ext cx="584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…</a:t>
            </a:r>
          </a:p>
        </p:txBody>
      </p:sp>
      <p:graphicFrame>
        <p:nvGraphicFramePr>
          <p:cNvPr id="19462" name="Object 8"/>
          <p:cNvGraphicFramePr>
            <a:graphicFrameLocks noChangeAspect="1"/>
          </p:cNvGraphicFramePr>
          <p:nvPr/>
        </p:nvGraphicFramePr>
        <p:xfrm>
          <a:off x="153988" y="3667125"/>
          <a:ext cx="138271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2" name="Equation" r:id="rId13" imgW="482391" imgH="228501" progId="Equation.3">
                  <p:embed/>
                </p:oleObj>
              </mc:Choice>
              <mc:Fallback>
                <p:oleObj name="Equation" r:id="rId13" imgW="482391" imgH="228501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3667125"/>
                        <a:ext cx="1382712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9"/>
          <p:cNvGraphicFramePr>
            <a:graphicFrameLocks noChangeAspect="1"/>
          </p:cNvGraphicFramePr>
          <p:nvPr/>
        </p:nvGraphicFramePr>
        <p:xfrm>
          <a:off x="7273925" y="3648075"/>
          <a:ext cx="13827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3" name="Equation" r:id="rId15" imgW="482391" imgH="228501" progId="Equation.3">
                  <p:embed/>
                </p:oleObj>
              </mc:Choice>
              <mc:Fallback>
                <p:oleObj name="Equation" r:id="rId15" imgW="482391" imgH="228501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925" y="3648075"/>
                        <a:ext cx="1382713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928938" y="3684588"/>
            <a:ext cx="119062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562475" y="3757613"/>
            <a:ext cx="119063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>
            <a:endCxn id="44" idx="2"/>
          </p:cNvCxnSpPr>
          <p:nvPr/>
        </p:nvCxnSpPr>
        <p:spPr>
          <a:xfrm flipV="1">
            <a:off x="1504950" y="3743325"/>
            <a:ext cx="1423988" cy="233363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4791075" y="3830638"/>
            <a:ext cx="2300288" cy="50800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for homographies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895600"/>
            <a:ext cx="7848600" cy="3810000"/>
          </a:xfrm>
        </p:spPr>
        <p:txBody>
          <a:bodyPr/>
          <a:lstStyle/>
          <a:p>
            <a:pPr marL="0" indent="0"/>
            <a:r>
              <a:rPr lang="en-US" sz="2000" dirty="0" smtClean="0"/>
              <a:t>Defined up to a scale factor.</a:t>
            </a:r>
          </a:p>
          <a:p>
            <a:pPr marL="0" indent="0"/>
            <a:r>
              <a:rPr lang="en-US" sz="2000" dirty="0" smtClean="0"/>
              <a:t>Constrain </a:t>
            </a:r>
            <a:r>
              <a:rPr lang="en-US" sz="2000" dirty="0" err="1" smtClean="0"/>
              <a:t>Frobenius</a:t>
            </a:r>
            <a:r>
              <a:rPr lang="en-US" sz="2000" dirty="0" smtClean="0"/>
              <a:t> norm of H to be 1.</a:t>
            </a:r>
          </a:p>
          <a:p>
            <a:pPr marL="0" indent="0"/>
            <a:endParaRPr lang="en-US" sz="2000" dirty="0" smtClean="0"/>
          </a:p>
          <a:p>
            <a:pPr marL="0" indent="0"/>
            <a:r>
              <a:rPr lang="en-US" sz="2000" dirty="0" smtClean="0"/>
              <a:t>Problem to be solved:</a:t>
            </a:r>
          </a:p>
          <a:p>
            <a:pPr marL="0" indent="0"/>
            <a:endParaRPr lang="en-US" sz="2000" b="1" dirty="0" smtClean="0"/>
          </a:p>
          <a:p>
            <a:pPr marL="0" indent="0"/>
            <a:endParaRPr lang="en-US" sz="2000" b="1" dirty="0"/>
          </a:p>
          <a:p>
            <a:pPr marL="0" indent="0"/>
            <a:endParaRPr lang="en-US" sz="2000" b="1" dirty="0" smtClean="0"/>
          </a:p>
          <a:p>
            <a:pPr marL="0" indent="0"/>
            <a:r>
              <a:rPr lang="en-US" sz="2000" dirty="0" smtClean="0"/>
              <a:t>where vector of unknowns h = [</a:t>
            </a:r>
            <a:r>
              <a:rPr lang="en-US" sz="2000" i="1" dirty="0" smtClean="0"/>
              <a:t>h</a:t>
            </a:r>
            <a:r>
              <a:rPr lang="en-US" sz="2000" i="1" baseline="-25000" dirty="0" smtClean="0"/>
              <a:t>00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01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02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12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20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21</a:t>
            </a:r>
            <a:r>
              <a:rPr lang="en-US" sz="2000" i="1" dirty="0" smtClean="0"/>
              <a:t>,h</a:t>
            </a:r>
            <a:r>
              <a:rPr lang="en-US" sz="2000" i="1" baseline="-25000" dirty="0" smtClean="0"/>
              <a:t>22</a:t>
            </a:r>
            <a:r>
              <a:rPr lang="en-US" sz="2000" dirty="0" smtClean="0"/>
              <a:t>]</a:t>
            </a:r>
            <a:r>
              <a:rPr lang="en-US" sz="2000" baseline="30000" dirty="0" smtClean="0"/>
              <a:t>T</a:t>
            </a:r>
            <a:endParaRPr lang="en-US" sz="2000" dirty="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/>
          </p:nvPr>
        </p:nvGraphicFramePr>
        <p:xfrm>
          <a:off x="2362200" y="1370013"/>
          <a:ext cx="347503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9" name="Equation" r:id="rId4" imgW="1638000" imgH="711000" progId="Equation.3">
                  <p:embed/>
                </p:oleObj>
              </mc:Choice>
              <mc:Fallback>
                <p:oleObj name="Equation" r:id="rId4" imgW="16380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370013"/>
                        <a:ext cx="3475038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3386138" y="912813"/>
            <a:ext cx="1206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00"/>
                </a:solidFill>
              </a:rPr>
              <a:t>p</a:t>
            </a:r>
            <a:r>
              <a:rPr lang="en-US" sz="2400" b="1" dirty="0">
                <a:solidFill>
                  <a:srgbClr val="000000"/>
                </a:solidFill>
              </a:rPr>
              <a:t>’</a:t>
            </a:r>
            <a:r>
              <a:rPr lang="en-US" sz="2400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000000"/>
                </a:solidFill>
              </a:rPr>
              <a:t>Hp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3659778" y="4217390"/>
          <a:ext cx="1865720" cy="128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0" name="Equation" r:id="rId6" imgW="812520" imgH="558720" progId="Equation.3">
                  <p:embed/>
                </p:oleObj>
              </mc:Choice>
              <mc:Fallback>
                <p:oleObj name="Equation" r:id="rId6" imgW="812520" imgH="558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778" y="4217390"/>
                        <a:ext cx="1865720" cy="1283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550223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Devi Parikh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5035748"/>
          <a:ext cx="544194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1" name="Equation" r:id="rId8" imgW="215640" imgH="152280" progId="Equation.3">
                  <p:embed/>
                </p:oleObj>
              </mc:Choice>
              <mc:Fallback>
                <p:oleObj name="Equation" r:id="rId8" imgW="215640" imgH="1522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035748"/>
                        <a:ext cx="544194" cy="349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96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build="p"/>
      <p:bldP spid="204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Solving for homographies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34864" y="1081697"/>
          <a:ext cx="2680136" cy="112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4" imgW="1688760" imgH="711000" progId="Equation.3">
                  <p:embed/>
                </p:oleObj>
              </mc:Choice>
              <mc:Fallback>
                <p:oleObj name="Equation" r:id="rId4" imgW="1688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64" y="1081697"/>
                        <a:ext cx="2680136" cy="1128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2599281"/>
            <a:ext cx="2453449" cy="1005840"/>
            <a:chOff x="3192780" y="2487429"/>
            <a:chExt cx="2552700" cy="1046530"/>
          </a:xfrm>
        </p:grpSpPr>
        <p:pic>
          <p:nvPicPr>
            <p:cNvPr id="407579" name="Picture 27" descr="http://latex.codecogs.com/gif.latex?%5Cdpi%7B150%7D%20wx_i%27%3Dh_%7B00%7Dx_i%20&amp;plus;%20h_%7B01%7Dy_i%20&amp;plus;%20h_%7B02%7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780" y="2487429"/>
              <a:ext cx="255270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1" name="Picture 29" descr="http://latex.codecogs.com/gif.latex?%5Cdpi%7B150%7D%20wy_i%27%3Dh_%7B10%7Dx_i%20&amp;plus;%20h_%7B11%7Dy_i%20&amp;plus;%20h_%7B12%7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830" y="2905919"/>
              <a:ext cx="253365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3" name="Picture 31" descr="http://latex.codecogs.com/gif.latex?%5Cdpi%7B150%7D%20w%3Dh_%7B20%7Dx_i%20&amp;plus;%20h_%7B21%7Dy_i%20&amp;plus;%20h_%7B22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805" y="3324409"/>
              <a:ext cx="2352675" cy="2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377211" y="2492654"/>
            <a:ext cx="2428875" cy="1255712"/>
            <a:chOff x="5419725" y="2368179"/>
            <a:chExt cx="2428875" cy="1255712"/>
          </a:xfrm>
        </p:grpSpPr>
        <p:pic>
          <p:nvPicPr>
            <p:cNvPr id="12" name="Picture 46" descr="http://latex.codecogs.com/gif.latex?%5Cdpi%7B150%7D%20x_i%27%20%3D%20%5Cfrac%7Bh_%7B00%7Dx_i&amp;plus;h_%7B01%7Dy_i&amp;plus;h_%7B02%7D%7D%7Bh_%7B20%7Dx_i&amp;plus;h_%7B21%7Dy_i&amp;plus;h_%7B22%7D%7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725" y="2368179"/>
              <a:ext cx="242887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8" descr="http://latex.codecogs.com/gif.latex?%5Cdpi%7B150%7D%20y_i%27%20%3D%20%5Cfrac%7Bh_%7B10%7Dx_i&amp;plus;h_%7B11%7Dy_i&amp;plus;h_%7B12%7D%7D%7Bh_%7B20%7Dx_i&amp;plus;h_%7B21%7Dy_i&amp;plus;h_%7B22%7D%7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775" y="3090491"/>
              <a:ext cx="24098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396261" y="4226655"/>
            <a:ext cx="2809875" cy="1255712"/>
            <a:chOff x="5334000" y="4191000"/>
            <a:chExt cx="2809875" cy="1255712"/>
          </a:xfrm>
        </p:grpSpPr>
        <p:pic>
          <p:nvPicPr>
            <p:cNvPr id="57349" name="Picture 5" descr="http://latex.codecogs.com/gif.latex?%5Cdpi%7B150%7D%20y_i%27%20%3D%20%5Cfrac%7Bkh_%7B10%7Dx_i&amp;plus;kh_%7B11%7Dy_i&amp;plus;kh_%7B12%7D%7D%7Bkh_%7B20%7Dx_i&amp;plus;kh_%7B21%7Dy_i&amp;plus;kh_%7B22%7D%7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050" y="4913312"/>
              <a:ext cx="27908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351" name="Picture 7" descr="http://latex.codecogs.com/gif.latex?%5Cdpi%7B150%7D%20x_i%27%20%3D%20%5Cfrac%7Bkh_%7B00%7Dx_i&amp;plus;kh_%7B01%7Dy_i&amp;plus;kh_%7B02%7D%7D%7Bkh_%7B20%7Dx_i&amp;plus;kh_%7B21%7Dy_i&amp;plus;kh_%7B22%7D%7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4191000"/>
              <a:ext cx="280987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685800" y="4115847"/>
            <a:ext cx="44717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9 </a:t>
            </a:r>
            <a:r>
              <a:rPr lang="en-US" dirty="0" smtClean="0"/>
              <a:t>variables </a:t>
            </a:r>
            <a:r>
              <a:rPr lang="en-US" i="1" dirty="0" smtClean="0"/>
              <a:t>h</a:t>
            </a:r>
            <a:r>
              <a:rPr lang="en-US" i="1" baseline="-25000" dirty="0" smtClean="0"/>
              <a:t>00</a:t>
            </a:r>
            <a:r>
              <a:rPr lang="en-US" i="1" dirty="0" smtClean="0"/>
              <a:t>,…,h</a:t>
            </a:r>
            <a:r>
              <a:rPr lang="en-US" i="1" baseline="-25000" dirty="0" smtClean="0"/>
              <a:t>22</a:t>
            </a:r>
            <a:r>
              <a:rPr lang="en-US" dirty="0" smtClean="0"/>
              <a:t>.</a:t>
            </a:r>
          </a:p>
          <a:p>
            <a:r>
              <a:rPr lang="en-US" dirty="0" smtClean="0"/>
              <a:t>Are </a:t>
            </a:r>
            <a:r>
              <a:rPr lang="en-US" dirty="0"/>
              <a:t>there 9 </a:t>
            </a:r>
            <a:r>
              <a:rPr lang="en-US" dirty="0" smtClean="0"/>
              <a:t>degrees of freedom?</a:t>
            </a:r>
          </a:p>
          <a:p>
            <a:endParaRPr lang="en-US" dirty="0"/>
          </a:p>
          <a:p>
            <a:r>
              <a:rPr lang="en-US" dirty="0"/>
              <a:t>No. </a:t>
            </a:r>
            <a:r>
              <a:rPr lang="en-US" dirty="0" smtClean="0"/>
              <a:t> We </a:t>
            </a:r>
            <a:r>
              <a:rPr lang="en-US" dirty="0"/>
              <a:t>can multiply all </a:t>
            </a:r>
            <a:r>
              <a:rPr lang="en-US" i="1" dirty="0"/>
              <a:t>h</a:t>
            </a:r>
            <a:r>
              <a:rPr lang="en-US" i="1" baseline="-25000" dirty="0"/>
              <a:t>ij</a:t>
            </a:r>
            <a:r>
              <a:rPr lang="en-US" dirty="0"/>
              <a:t> by nonzero </a:t>
            </a:r>
            <a:r>
              <a:rPr lang="en-US" dirty="0" smtClean="0"/>
              <a:t>scalar </a:t>
            </a:r>
            <a:r>
              <a:rPr lang="en-US" i="1" dirty="0" smtClean="0"/>
              <a:t>k</a:t>
            </a:r>
            <a:r>
              <a:rPr lang="en-US" dirty="0" smtClean="0"/>
              <a:t> without </a:t>
            </a:r>
            <a:r>
              <a:rPr lang="en-US" dirty="0"/>
              <a:t>changing the </a:t>
            </a:r>
            <a:r>
              <a:rPr lang="en-US" dirty="0" smtClean="0"/>
              <a:t>equations:</a:t>
            </a:r>
            <a:endParaRPr lang="en-US" dirty="0"/>
          </a:p>
        </p:txBody>
      </p:sp>
      <p:sp>
        <p:nvSpPr>
          <p:cNvPr id="6" name="Up-Down Arrow 5"/>
          <p:cNvSpPr/>
          <p:nvPr/>
        </p:nvSpPr>
        <p:spPr bwMode="auto">
          <a:xfrm>
            <a:off x="6790279" y="3821044"/>
            <a:ext cx="228600" cy="340455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</a:t>
            </a:r>
            <a:r>
              <a:rPr lang="en-US" dirty="0"/>
              <a:t>8 DOF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Impose </a:t>
            </a:r>
            <a:r>
              <a:rPr lang="en-US" dirty="0" smtClean="0"/>
              <a:t>unit vector constraint</a:t>
            </a:r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29746" y="2209800"/>
            <a:ext cx="7047454" cy="1342367"/>
            <a:chOff x="1029746" y="4220233"/>
            <a:chExt cx="7047454" cy="1342367"/>
          </a:xfrm>
        </p:grpSpPr>
        <p:pic>
          <p:nvPicPr>
            <p:cNvPr id="60422" name="Picture 6" descr="http://latex.codecogs.com/gif.latex?%5Cdpi%7B200%7D%20x_i%27%20%3D%20%5Cfrac%7Bh_%7B00%7Dx_i&amp;plus;h_%7B01%7Dy_i&amp;plus;h_%7B02%7D%7D%7Bh_%7B20%7Dx_i&amp;plus;h_%7B21%7Dy_i&amp;plus;h_%7B22%7D%7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4220233"/>
              <a:ext cx="323850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24" name="Picture 8" descr="http://latex.codecogs.com/gif.latex?%5Cdpi%7B200%7D%20y_i%27%20%3D%20%5Cfrac%7Bh_%7B10%7Dx_i&amp;plus;h_%7B11%7Dy_i&amp;plus;h_%7B12%7D%7D%7Bh_%7B20%7Dx_i&amp;plus;h_%7B21%7Dy_i&amp;plus;h_%7B22%7D%7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75" y="4220233"/>
              <a:ext cx="3209925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30" name="Picture 14" descr="http://latex.codecogs.com/gif.latex?%5Cdpi%7B150%7D%20h_%7B00%7D%5E2&amp;plus;h_%7B01%7D%5E2&amp;plus;h_%7B02%7D%5E2&amp;plus;h_%7B10%7D%5E2&amp;plus;h_%7B11%7D%5E2&amp;plus;h_%7B12%7D%5E2&amp;plus;h_%7B20%7D%5E2&amp;plus;h_%7B21%7D%5E2&amp;plus;h_%7B22%7D%5E2%3D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5239821"/>
              <a:ext cx="5495925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029746" y="5193268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Subject to: </a:t>
              </a:r>
              <a:endParaRPr lang="en-US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Solving for </a:t>
            </a:r>
            <a:r>
              <a:rPr lang="en-US" dirty="0" err="1"/>
              <a:t>homographies</a:t>
            </a:r>
            <a:endParaRPr lang="en-US" dirty="0"/>
          </a:p>
        </p:txBody>
      </p:sp>
      <p:pic>
        <p:nvPicPr>
          <p:cNvPr id="10245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7788"/>
            <a:ext cx="4579938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4708525"/>
            <a:ext cx="517366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3034864" y="1081697"/>
          <a:ext cx="2680136" cy="112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8" name="Equation" r:id="rId6" imgW="1688760" imgH="711000" progId="Equation.3">
                  <p:embed/>
                </p:oleObj>
              </mc:Choice>
              <mc:Fallback>
                <p:oleObj name="Equation" r:id="rId6" imgW="1688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864" y="1081697"/>
                        <a:ext cx="2680136" cy="1128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48207" y="2545874"/>
            <a:ext cx="2453449" cy="1005840"/>
            <a:chOff x="3192780" y="2487429"/>
            <a:chExt cx="2552700" cy="1046530"/>
          </a:xfrm>
        </p:grpSpPr>
        <p:pic>
          <p:nvPicPr>
            <p:cNvPr id="407579" name="Picture 27" descr="http://latex.codecogs.com/gif.latex?%5Cdpi%7B150%7D%20wx_i%27%3Dh_%7B00%7Dx_i%20&amp;plus;%20h_%7B01%7Dy_i%20&amp;plus;%20h_%7B02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780" y="2487429"/>
              <a:ext cx="255270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1" name="Picture 29" descr="http://latex.codecogs.com/gif.latex?%5Cdpi%7B150%7D%20wy_i%27%3Dh_%7B10%7Dx_i%20&amp;plus;%20h_%7B11%7Dy_i%20&amp;plus;%20h_%7B12%7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830" y="2905919"/>
              <a:ext cx="253365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583" name="Picture 31" descr="http://latex.codecogs.com/gif.latex?%5Cdpi%7B150%7D%20w%3Dh_%7B20%7Dx_i%20&amp;plus;%20h_%7B21%7Dy_i%20&amp;plus;%20h_%7B22%7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805" y="3324409"/>
              <a:ext cx="2352675" cy="2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Solving for homographies</a:t>
            </a:r>
          </a:p>
        </p:txBody>
      </p:sp>
      <p:pic>
        <p:nvPicPr>
          <p:cNvPr id="11267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127125"/>
            <a:ext cx="5622925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/>
          </p:cNvSpPr>
          <p:nvPr/>
        </p:nvSpPr>
        <p:spPr bwMode="auto">
          <a:xfrm>
            <a:off x="3429000" y="3276600"/>
            <a:ext cx="3746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</a:p>
        </p:txBody>
      </p:sp>
      <p:sp>
        <p:nvSpPr>
          <p:cNvPr id="11269" name="Rectangle 5"/>
          <p:cNvSpPr>
            <a:spLocks/>
          </p:cNvSpPr>
          <p:nvPr/>
        </p:nvSpPr>
        <p:spPr bwMode="auto">
          <a:xfrm>
            <a:off x="5954713" y="3276600"/>
            <a:ext cx="3397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</a:t>
            </a:r>
          </a:p>
        </p:txBody>
      </p:sp>
      <p:sp>
        <p:nvSpPr>
          <p:cNvPr id="11270" name="Rectangle 6"/>
          <p:cNvSpPr>
            <a:spLocks/>
          </p:cNvSpPr>
          <p:nvPr/>
        </p:nvSpPr>
        <p:spPr bwMode="auto">
          <a:xfrm>
            <a:off x="6858000" y="3276600"/>
            <a:ext cx="3238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0</a:t>
            </a:r>
          </a:p>
        </p:txBody>
      </p:sp>
      <p:sp>
        <p:nvSpPr>
          <p:cNvPr id="11271" name="Rectangle 7"/>
          <p:cNvSpPr>
            <a:spLocks/>
          </p:cNvSpPr>
          <p:nvPr/>
        </p:nvSpPr>
        <p:spPr bwMode="auto">
          <a:xfrm>
            <a:off x="685800" y="4241800"/>
            <a:ext cx="7861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Defines a least squares problem:</a:t>
            </a:r>
          </a:p>
        </p:txBody>
      </p: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3276600" y="3587750"/>
            <a:ext cx="3943350" cy="309563"/>
            <a:chOff x="0" y="0"/>
            <a:chExt cx="2484" cy="195"/>
          </a:xfrm>
        </p:grpSpPr>
        <p:sp>
          <p:nvSpPr>
            <p:cNvPr id="11272" name="Rectangle 8"/>
            <p:cNvSpPr>
              <a:spLocks/>
            </p:cNvSpPr>
            <p:nvPr/>
          </p:nvSpPr>
          <p:spPr bwMode="auto">
            <a:xfrm>
              <a:off x="0" y="0"/>
              <a:ext cx="41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2n × 9</a:t>
              </a:r>
            </a:p>
          </p:txBody>
        </p:sp>
        <p:sp>
          <p:nvSpPr>
            <p:cNvPr id="11273" name="Rectangle 9"/>
            <p:cNvSpPr>
              <a:spLocks/>
            </p:cNvSpPr>
            <p:nvPr/>
          </p:nvSpPr>
          <p:spPr bwMode="auto">
            <a:xfrm>
              <a:off x="1714" y="3"/>
              <a:ext cx="15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9</a:t>
              </a:r>
            </a:p>
          </p:txBody>
        </p:sp>
        <p:sp>
          <p:nvSpPr>
            <p:cNvPr id="11274" name="Rectangle 10"/>
            <p:cNvSpPr>
              <a:spLocks/>
            </p:cNvSpPr>
            <p:nvPr/>
          </p:nvSpPr>
          <p:spPr bwMode="auto">
            <a:xfrm>
              <a:off x="2256" y="3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2n</a:t>
              </a:r>
            </a:p>
          </p:txBody>
        </p:sp>
      </p:grpSp>
      <p:sp>
        <p:nvSpPr>
          <p:cNvPr id="11276" name="Rectangle 12"/>
          <p:cNvSpPr>
            <a:spLocks/>
          </p:cNvSpPr>
          <p:nvPr/>
        </p:nvSpPr>
        <p:spPr bwMode="auto">
          <a:xfrm>
            <a:off x="228600" y="4699000"/>
            <a:ext cx="78613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Since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is only defined up to scale, solve for unit vector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ĥ</a:t>
            </a:r>
          </a:p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Solution: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ĥ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= eigenvector of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with smallest eigenvalue</a:t>
            </a:r>
          </a:p>
          <a:p>
            <a:pPr marL="782638" indent="-28575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Works with 4 or more points</a:t>
            </a:r>
          </a:p>
        </p:txBody>
      </p:sp>
      <p:pic>
        <p:nvPicPr>
          <p:cNvPr id="11277" name="Picture 1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4321175"/>
            <a:ext cx="24399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7620000" y="4635500"/>
          <a:ext cx="12398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7" name="Equation" r:id="rId6" imgW="799920" imgH="279360" progId="Equation.3">
                  <p:embed/>
                </p:oleObj>
              </mc:Choice>
              <mc:Fallback>
                <p:oleObj name="Equation" r:id="rId6" imgW="799920" imgH="2793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635500"/>
                        <a:ext cx="1239837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build="p" autoUpdateAnimBg="0"/>
      <p:bldP spid="11276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5" descr="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156368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Projective: # correspondences?</a:t>
            </a: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267200"/>
            <a:ext cx="7696200" cy="1371600"/>
          </a:xfrm>
        </p:spPr>
        <p:txBody>
          <a:bodyPr/>
          <a:lstStyle/>
          <a:p>
            <a:r>
              <a:rPr lang="en-US" altLang="en-US" dirty="0" smtClean="0"/>
              <a:t>How many correspondences needed for projective?</a:t>
            </a:r>
          </a:p>
          <a:p>
            <a:endParaRPr lang="en-US" altLang="en-US" dirty="0" smtClean="0"/>
          </a:p>
        </p:txBody>
      </p:sp>
      <p:pic>
        <p:nvPicPr>
          <p:cNvPr id="75781" name="Picture 5" descr="HHHIMG_1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2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5801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2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83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5799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84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x</a:t>
            </a:r>
            <a:endParaRPr lang="en-US" altLang="en-US"/>
          </a:p>
        </p:txBody>
      </p:sp>
      <p:sp>
        <p:nvSpPr>
          <p:cNvPr id="75785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x’</a:t>
            </a:r>
            <a:endParaRPr lang="en-US" altLang="en-US"/>
          </a:p>
        </p:txBody>
      </p:sp>
      <p:sp>
        <p:nvSpPr>
          <p:cNvPr id="75786" name="Text Box 14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</a:t>
            </a:r>
          </a:p>
        </p:txBody>
      </p:sp>
      <p:sp>
        <p:nvSpPr>
          <p:cNvPr id="75787" name="Text Box 15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y</a:t>
            </a:r>
            <a:endParaRPr lang="en-US" altLang="en-US"/>
          </a:p>
        </p:txBody>
      </p:sp>
      <p:sp>
        <p:nvSpPr>
          <p:cNvPr id="75788" name="Text Box 16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y’</a:t>
            </a:r>
            <a:endParaRPr lang="en-US" altLang="en-US"/>
          </a:p>
        </p:txBody>
      </p:sp>
      <p:sp>
        <p:nvSpPr>
          <p:cNvPr id="761873" name="Oval 17"/>
          <p:cNvSpPr>
            <a:spLocks noChangeAspect="1" noChangeArrowheads="1"/>
          </p:cNvSpPr>
          <p:nvPr/>
        </p:nvSpPr>
        <p:spPr bwMode="auto">
          <a:xfrm>
            <a:off x="5672138" y="28194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74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5791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en-US" i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75792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?</a:t>
            </a:r>
          </a:p>
        </p:txBody>
      </p:sp>
      <p:sp>
        <p:nvSpPr>
          <p:cNvPr id="761877" name="Oval 21"/>
          <p:cNvSpPr>
            <a:spLocks noChangeAspect="1" noChangeArrowheads="1"/>
          </p:cNvSpPr>
          <p:nvPr/>
        </p:nvSpPr>
        <p:spPr bwMode="auto">
          <a:xfrm>
            <a:off x="5900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78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79" name="Oval 23"/>
          <p:cNvSpPr>
            <a:spLocks noChangeAspect="1" noChangeArrowheads="1"/>
          </p:cNvSpPr>
          <p:nvPr/>
        </p:nvSpPr>
        <p:spPr bwMode="auto">
          <a:xfrm>
            <a:off x="7239000" y="28194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80" name="Oval 24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82" name="Oval 26"/>
          <p:cNvSpPr>
            <a:spLocks noChangeAspect="1" noChangeArrowheads="1"/>
          </p:cNvSpPr>
          <p:nvPr/>
        </p:nvSpPr>
        <p:spPr bwMode="auto">
          <a:xfrm>
            <a:off x="7043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1883" name="Oval 27"/>
          <p:cNvSpPr>
            <a:spLocks noChangeAspect="1" noChangeArrowheads="1"/>
          </p:cNvSpPr>
          <p:nvPr/>
        </p:nvSpPr>
        <p:spPr bwMode="auto">
          <a:xfrm>
            <a:off x="40386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Source: </a:t>
            </a:r>
            <a:r>
              <a:rPr lang="en-US" sz="1200" dirty="0" err="1" smtClean="0">
                <a:solidFill>
                  <a:srgbClr val="000000"/>
                </a:solidFill>
              </a:rPr>
              <a:t>Alyosha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Efros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73" grpId="0" animBg="1"/>
      <p:bldP spid="761874" grpId="0" animBg="1"/>
      <p:bldP spid="761877" grpId="0" animBg="1"/>
      <p:bldP spid="761878" grpId="0" animBg="1"/>
      <p:bldP spid="761879" grpId="0" animBg="1"/>
      <p:bldP spid="761880" grpId="0" animBg="1"/>
      <p:bldP spid="761882" grpId="0" animBg="1"/>
      <p:bldP spid="7618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itle 3"/>
          <p:cNvSpPr>
            <a:spLocks noGrp="1"/>
          </p:cNvSpPr>
          <p:nvPr>
            <p:ph type="title"/>
          </p:nvPr>
        </p:nvSpPr>
        <p:spPr>
          <a:xfrm>
            <a:off x="685800" y="-3175"/>
            <a:ext cx="7829461" cy="838200"/>
          </a:xfrm>
        </p:spPr>
        <p:txBody>
          <a:bodyPr/>
          <a:lstStyle/>
          <a:p>
            <a:r>
              <a:rPr lang="en-US" dirty="0" err="1" smtClean="0"/>
              <a:t>Homography</a:t>
            </a:r>
            <a:endParaRPr lang="en-US" dirty="0" smtClean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76913" y="4926013"/>
            <a:ext cx="3321050" cy="2300287"/>
            <a:chOff x="482544" y="1603350"/>
            <a:chExt cx="3321204" cy="2300319"/>
          </a:xfrm>
        </p:grpSpPr>
        <p:graphicFrame>
          <p:nvGraphicFramePr>
            <p:cNvPr id="18434" name="Object 2"/>
            <p:cNvGraphicFramePr>
              <a:graphicFrameLocks noChangeAspect="1"/>
            </p:cNvGraphicFramePr>
            <p:nvPr/>
          </p:nvGraphicFramePr>
          <p:xfrm>
            <a:off x="482544" y="1603350"/>
            <a:ext cx="3209265" cy="1618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16" name="Equation" r:id="rId4" imgW="1485720" imgH="583920" progId="Equation.3">
                    <p:embed/>
                  </p:oleObj>
                </mc:Choice>
                <mc:Fallback>
                  <p:oleObj name="Equation" r:id="rId4" imgW="148572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544" y="1603350"/>
                          <a:ext cx="3209265" cy="16180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7" name="Text Box 20"/>
            <p:cNvSpPr txBox="1">
              <a:spLocks noChangeArrowheads="1"/>
            </p:cNvSpPr>
            <p:nvPr/>
          </p:nvSpPr>
          <p:spPr bwMode="auto">
            <a:xfrm>
              <a:off x="2236647" y="3117852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18448" name="Text Box 21"/>
            <p:cNvSpPr txBox="1">
              <a:spLocks noChangeArrowheads="1"/>
            </p:cNvSpPr>
            <p:nvPr/>
          </p:nvSpPr>
          <p:spPr bwMode="auto">
            <a:xfrm>
              <a:off x="3221019" y="3044826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8449" name="Text Box 22"/>
            <p:cNvSpPr txBox="1">
              <a:spLocks noChangeArrowheads="1"/>
            </p:cNvSpPr>
            <p:nvPr/>
          </p:nvSpPr>
          <p:spPr bwMode="auto">
            <a:xfrm>
              <a:off x="680065" y="3100383"/>
              <a:ext cx="642278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p’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</a:p>
          </p:txBody>
        </p:sp>
      </p:grpSp>
      <p:pic>
        <p:nvPicPr>
          <p:cNvPr id="18440" name="Picture 15" descr="wall.jpg"/>
          <p:cNvPicPr>
            <a:picLocks noChangeAspect="1"/>
          </p:cNvPicPr>
          <p:nvPr/>
        </p:nvPicPr>
        <p:blipFill>
          <a:blip r:embed="rId6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16" descr="wall.jpg"/>
          <p:cNvPicPr>
            <a:picLocks noChangeAspect="1"/>
          </p:cNvPicPr>
          <p:nvPr/>
        </p:nvPicPr>
        <p:blipFill>
          <a:blip r:embed="rId6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/>
          <p:cNvSpPr/>
          <p:nvPr/>
        </p:nvSpPr>
        <p:spPr>
          <a:xfrm>
            <a:off x="3367088" y="1858963"/>
            <a:ext cx="119062" cy="1190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3175" y="1895475"/>
            <a:ext cx="119063" cy="1190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6872288" y="1055688"/>
          <a:ext cx="19288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7" name="Equation" r:id="rId7" imgW="914400" imgH="380880" progId="Equation.3">
                  <p:embed/>
                </p:oleObj>
              </mc:Choice>
              <mc:Fallback>
                <p:oleObj name="Equation" r:id="rId7" imgW="914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1055688"/>
                        <a:ext cx="192881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7091363" y="2043113"/>
          <a:ext cx="1565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8" name="Equation" r:id="rId9" imgW="545760" imgH="215640" progId="Equation.3">
                  <p:embed/>
                </p:oleObj>
              </mc:Choice>
              <mc:Fallback>
                <p:oleObj name="Equation" r:id="rId9" imgW="545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043113"/>
                        <a:ext cx="156527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36550" y="1092200"/>
          <a:ext cx="12033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" name="Equation" r:id="rId11" imgW="355320" imgH="215640" progId="Equation.3">
                  <p:embed/>
                </p:oleObj>
              </mc:Choice>
              <mc:Fallback>
                <p:oleObj name="Equation" r:id="rId11" imgW="355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092200"/>
                        <a:ext cx="120332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endCxn id="19" idx="1"/>
          </p:cNvCxnSpPr>
          <p:nvPr/>
        </p:nvCxnSpPr>
        <p:spPr>
          <a:xfrm>
            <a:off x="1504950" y="1530350"/>
            <a:ext cx="1879600" cy="3460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5302250" y="1420813"/>
            <a:ext cx="1570038" cy="5111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-28575" y="5008563"/>
            <a:ext cx="57769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To </a:t>
            </a:r>
            <a:r>
              <a:rPr lang="en-US" sz="2400" b="1" dirty="0">
                <a:solidFill>
                  <a:srgbClr val="000000"/>
                </a:solidFill>
              </a:rPr>
              <a:t>apply</a:t>
            </a:r>
            <a:r>
              <a:rPr lang="en-US" sz="2400" dirty="0">
                <a:solidFill>
                  <a:srgbClr val="000000"/>
                </a:solidFill>
              </a:rPr>
              <a:t> a given </a:t>
            </a:r>
            <a:r>
              <a:rPr lang="en-US" sz="2400" dirty="0" err="1">
                <a:solidFill>
                  <a:srgbClr val="000000"/>
                </a:solidFill>
              </a:rPr>
              <a:t>homography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H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Compute </a:t>
            </a:r>
            <a:r>
              <a:rPr lang="en-US" sz="2000" b="1" dirty="0">
                <a:solidFill>
                  <a:srgbClr val="000000"/>
                </a:solidFill>
              </a:rPr>
              <a:t>p’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000000"/>
                </a:solidFill>
              </a:rPr>
              <a:t>Hp</a:t>
            </a:r>
            <a:r>
              <a:rPr lang="en-US" sz="2000" b="1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(regular matrix multiply)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Convert </a:t>
            </a:r>
            <a:r>
              <a:rPr lang="en-US" sz="2000" b="1" dirty="0">
                <a:solidFill>
                  <a:srgbClr val="000000"/>
                </a:solidFill>
              </a:rPr>
              <a:t>p’</a:t>
            </a:r>
            <a:r>
              <a:rPr lang="en-US" sz="2000" dirty="0">
                <a:solidFill>
                  <a:srgbClr val="000000"/>
                </a:solidFill>
              </a:rPr>
              <a:t> from homogeneous to </a:t>
            </a:r>
            <a:r>
              <a:rPr lang="en-US" sz="2000" dirty="0" smtClean="0">
                <a:solidFill>
                  <a:srgbClr val="000000"/>
                </a:solidFill>
              </a:rPr>
              <a:t>image </a:t>
            </a:r>
            <a:r>
              <a:rPr lang="en-US" sz="2000" dirty="0">
                <a:solidFill>
                  <a:srgbClr val="000000"/>
                </a:solidFill>
              </a:rPr>
              <a:t>coordinates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warping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6946900" cy="137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Given a coordinate transform and a source image </a:t>
            </a:r>
            <a:r>
              <a:rPr lang="en-US" i="1" dirty="0" err="1" smtClean="0"/>
              <a:t>f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), how do we compute a transformed image </a:t>
            </a:r>
            <a:r>
              <a:rPr lang="en-US" i="1" dirty="0" err="1" smtClean="0"/>
              <a:t>g(x’,y</a:t>
            </a:r>
            <a:r>
              <a:rPr lang="en-US" i="1" dirty="0" smtClean="0"/>
              <a:t>’)</a:t>
            </a:r>
            <a:r>
              <a:rPr lang="en-US" b="1" dirty="0" smtClean="0"/>
              <a:t> </a:t>
            </a:r>
            <a:r>
              <a:rPr lang="en-US" dirty="0" smtClean="0"/>
              <a:t>=</a:t>
            </a:r>
            <a:r>
              <a:rPr lang="en-US" b="1" dirty="0" smtClean="0"/>
              <a:t> </a:t>
            </a:r>
            <a:r>
              <a:rPr lang="en-US" i="1" dirty="0" err="1" smtClean="0"/>
              <a:t>f</a:t>
            </a:r>
            <a:r>
              <a:rPr lang="en-US" dirty="0" err="1" smtClean="0"/>
              <a:t>(</a:t>
            </a:r>
            <a:r>
              <a:rPr lang="en-US" i="1" dirty="0" err="1" smtClean="0"/>
              <a:t>T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))?</a:t>
            </a:r>
          </a:p>
        </p:txBody>
      </p:sp>
      <p:pic>
        <p:nvPicPr>
          <p:cNvPr id="68612" name="Picture 4" descr="HHHIMG_11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 descr="rota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8629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30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8627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28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8616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7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8" name="Rectangle 14"/>
          <p:cNvSpPr>
            <a:spLocks noChangeArrowheads="1"/>
          </p:cNvSpPr>
          <p:nvPr/>
        </p:nvSpPr>
        <p:spPr bwMode="auto">
          <a:xfrm>
            <a:off x="2225675" y="2819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19" name="Rectangle 15"/>
          <p:cNvSpPr>
            <a:spLocks noChangeArrowheads="1"/>
          </p:cNvSpPr>
          <p:nvPr/>
        </p:nvSpPr>
        <p:spPr bwMode="auto">
          <a:xfrm>
            <a:off x="5791200" y="2835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2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621" name="Text Box 17"/>
          <p:cNvSpPr txBox="1">
            <a:spLocks noChangeArrowheads="1"/>
          </p:cNvSpPr>
          <p:nvPr/>
        </p:nvSpPr>
        <p:spPr bwMode="auto">
          <a:xfrm>
            <a:off x="4191000" y="25146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2" name="Text Box 18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3" name="Text Box 19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x’,y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8624" name="Text Box 20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25" name="Text Box 21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26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70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Last time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RANSAC for robust fitting 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Lines, translation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Image mosaics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Fitting a 2D transformation</a:t>
            </a:r>
          </a:p>
          <a:p>
            <a:pPr lvl="2"/>
            <a:r>
              <a:rPr lang="en-US" dirty="0" err="1" smtClean="0">
                <a:latin typeface="Arial" pitchFamily="34" charset="0"/>
                <a:cs typeface="Arial" pitchFamily="34" charset="0"/>
              </a:rPr>
              <a:t>Homography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 warping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smtClean="0"/>
              <a:t>Send each pixel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to its corresponding location </a:t>
            </a:r>
          </a:p>
          <a:p>
            <a:r>
              <a:rPr lang="en-US" smtClean="0"/>
              <a:t>           (</a:t>
            </a:r>
            <a:r>
              <a:rPr lang="en-US" i="1" smtClean="0"/>
              <a:t>x’,y’)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in the second image</a:t>
            </a:r>
          </a:p>
        </p:txBody>
      </p:sp>
      <p:pic>
        <p:nvPicPr>
          <p:cNvPr id="69638" name="Picture 6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7" descr="rota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9654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55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9652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53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9642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3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60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5" name="Text Box 17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7602" name="Rectangle 18"/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lands “between” two pixels?</a:t>
            </a:r>
          </a:p>
        </p:txBody>
      </p:sp>
      <p:sp>
        <p:nvSpPr>
          <p:cNvPr id="69647" name="Oval 19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7604" name="Oval 20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49" name="Text Box 21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50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51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661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00" grpId="0" animBg="1"/>
      <p:bldP spid="707602" grpId="0" autoUpdateAnimBg="0"/>
      <p:bldP spid="70760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0685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6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7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8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659" name="Text Box 7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0" name="Text Box 8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 warping</a:t>
            </a:r>
          </a:p>
        </p:txBody>
      </p:sp>
      <p:sp>
        <p:nvSpPr>
          <p:cNvPr id="7066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smtClean="0"/>
              <a:t>Send each pixel </a:t>
            </a:r>
            <a:r>
              <a:rPr lang="en-US" i="1" smtClean="0"/>
              <a:t>f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to its corresponding location </a:t>
            </a:r>
          </a:p>
          <a:p>
            <a:r>
              <a:rPr lang="en-US" smtClean="0"/>
              <a:t>           (</a:t>
            </a:r>
            <a:r>
              <a:rPr lang="en-US" i="1" smtClean="0"/>
              <a:t>x’,y’)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smtClean="0"/>
              <a:t>(</a:t>
            </a:r>
            <a:r>
              <a:rPr lang="en-US" i="1" smtClean="0"/>
              <a:t>x,y</a:t>
            </a:r>
            <a:r>
              <a:rPr lang="en-US" smtClean="0"/>
              <a:t>) in the second image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0683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4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0681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2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665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6" name="Text Box 1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7" name="Freeform 19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8" name="Text Box 20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0669" name="Rectangle 21"/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lands “between” two pixels?</a:t>
            </a:r>
          </a:p>
        </p:txBody>
      </p:sp>
      <p:sp>
        <p:nvSpPr>
          <p:cNvPr id="70670" name="Oval 22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1" name="Oval 23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2" name="Text Box 2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3" name="Text Box 2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0677" name="Line 27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78" name="Line 28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79" name="Line 29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680" name="Line 30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08639" name="Rectangle 31"/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A:  distribute color among neighboring pixels (x’,y’)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</a:rPr>
              <a:t>Known as “splatting”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0676" name="Text Box 23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34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3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7" name="Line 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8" name="Line 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685" name="Text Box 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6" name="Text Box 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Inverse warping</a:t>
            </a:r>
          </a:p>
        </p:txBody>
      </p:sp>
      <p:sp>
        <p:nvSpPr>
          <p:cNvPr id="7168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Get each pixel </a:t>
            </a:r>
            <a:r>
              <a:rPr lang="en-US" i="1" smtClean="0"/>
              <a:t>g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from its corresponding location </a:t>
            </a:r>
          </a:p>
          <a:p>
            <a:pPr eaLnBrk="1" hangingPunct="1">
              <a:buFontTx/>
              <a:buNone/>
            </a:pPr>
            <a:r>
              <a:rPr lang="en-US" smtClean="0"/>
              <a:t>           (</a:t>
            </a:r>
            <a:r>
              <a:rPr lang="en-US" i="1" smtClean="0"/>
              <a:t>x,y</a:t>
            </a:r>
            <a:r>
              <a:rPr lang="en-US" smtClean="0"/>
              <a:t>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i="1" baseline="30000" smtClean="0"/>
              <a:t>-1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in the first image</a:t>
            </a:r>
          </a:p>
        </p:txBody>
      </p:sp>
      <p:pic>
        <p:nvPicPr>
          <p:cNvPr id="71689" name="Picture 11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0" name="Picture 12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5" name="Line 14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6" name="Line 15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1703" name="Line 1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04" name="Line 1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693" name="Text Box 19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4" name="Text Box 20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0101" name="Rectangle 21"/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comes from “between” two pixels?</a:t>
            </a:r>
          </a:p>
        </p:txBody>
      </p:sp>
      <p:sp>
        <p:nvSpPr>
          <p:cNvPr id="71696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1701" name="Text Box 24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r>
                <a:rPr lang="en-US" sz="2400" i="1" baseline="3000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x,y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71702" name="Freeform 25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0106" name="Oval 26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0107" name="Oval 27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00" name="Text Box 29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171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1" grpId="0" autoUpdateAnimBg="0"/>
      <p:bldP spid="430106" grpId="0" animBg="1"/>
      <p:bldP spid="430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2739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0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1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42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2735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6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7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8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08" name="Text Box 1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2709" name="Text Box 1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3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4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11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2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Inverse warping</a:t>
            </a:r>
          </a:p>
        </p:txBody>
      </p:sp>
      <p:sp>
        <p:nvSpPr>
          <p:cNvPr id="72714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Get each pixel </a:t>
            </a:r>
            <a:r>
              <a:rPr lang="en-US" i="1" smtClean="0"/>
              <a:t>g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from its corresponding location </a:t>
            </a:r>
          </a:p>
          <a:p>
            <a:pPr eaLnBrk="1" hangingPunct="1">
              <a:buFontTx/>
              <a:buNone/>
            </a:pPr>
            <a:r>
              <a:rPr lang="en-US" smtClean="0"/>
              <a:t>           (</a:t>
            </a:r>
            <a:r>
              <a:rPr lang="en-US" i="1" smtClean="0"/>
              <a:t>x,y</a:t>
            </a:r>
            <a:r>
              <a:rPr lang="en-US" smtClean="0"/>
              <a:t>)</a:t>
            </a:r>
            <a:r>
              <a:rPr lang="en-US" b="1" smtClean="0"/>
              <a:t> </a:t>
            </a:r>
            <a:r>
              <a:rPr lang="en-US" smtClean="0"/>
              <a:t>=</a:t>
            </a:r>
            <a:r>
              <a:rPr lang="en-US" b="1" smtClean="0"/>
              <a:t> </a:t>
            </a:r>
            <a:r>
              <a:rPr lang="en-US" i="1" smtClean="0"/>
              <a:t>T</a:t>
            </a:r>
            <a:r>
              <a:rPr lang="en-US" i="1" baseline="30000" smtClean="0"/>
              <a:t>-1</a:t>
            </a:r>
            <a:r>
              <a:rPr lang="en-US" smtClean="0"/>
              <a:t>(</a:t>
            </a:r>
            <a:r>
              <a:rPr lang="en-US" i="1" smtClean="0"/>
              <a:t>x’,y’</a:t>
            </a:r>
            <a:r>
              <a:rPr lang="en-US" smtClean="0"/>
              <a:t>) in the first image</a:t>
            </a: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1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2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2729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730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17" name="Text Box 2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18" name="Text Box 2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2727" name="Text Box 30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r>
                <a:rPr lang="en-US" sz="2400" i="1" baseline="3000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x,y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72728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2720" name="Rectangle 32"/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Q:  what if pixel comes from “between” two pixels?</a:t>
            </a:r>
          </a:p>
        </p:txBody>
      </p:sp>
      <p:sp>
        <p:nvSpPr>
          <p:cNvPr id="72721" name="Text Box 33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22" name="Oval 34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2723" name="Oval 35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2164" name="Rectangle 36"/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A:  </a:t>
            </a:r>
            <a:r>
              <a:rPr lang="en-US" sz="2400" i="1">
                <a:solidFill>
                  <a:srgbClr val="000000"/>
                </a:solidFill>
              </a:rPr>
              <a:t>Interpolate</a:t>
            </a:r>
            <a:r>
              <a:rPr lang="en-US" sz="2400">
                <a:solidFill>
                  <a:srgbClr val="000000"/>
                </a:solidFill>
              </a:rPr>
              <a:t> color value from neighbors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>
                <a:solidFill>
                  <a:srgbClr val="000000"/>
                </a:solidFill>
              </a:rPr>
              <a:t>nearest neighbor, bilinear…</a:t>
            </a:r>
          </a:p>
        </p:txBody>
      </p:sp>
      <p:sp>
        <p:nvSpPr>
          <p:cNvPr id="72725" name="Text Box 38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7E5F36-0977-445A-AD1E-66E381B83D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7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6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Line 2"/>
          <p:cNvSpPr>
            <a:spLocks noChangeShapeType="1"/>
          </p:cNvSpPr>
          <p:nvPr/>
        </p:nvSpPr>
        <p:spPr bwMode="auto">
          <a:xfrm>
            <a:off x="2590800" y="2743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1" name="Line 3"/>
          <p:cNvSpPr>
            <a:spLocks noChangeShapeType="1"/>
          </p:cNvSpPr>
          <p:nvPr/>
        </p:nvSpPr>
        <p:spPr bwMode="auto">
          <a:xfrm>
            <a:off x="3657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Bilinear interpolation</a:t>
            </a: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60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at </a:t>
            </a:r>
            <a:r>
              <a:rPr lang="en-US" i="1" smtClean="0"/>
              <a:t>f(x,y):</a:t>
            </a:r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2590800" y="17526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4191000" y="17526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 rot="-5400000">
            <a:off x="3390900" y="10287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 rot="-5400000">
            <a:off x="3390900" y="24765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738" name="Oval 10"/>
          <p:cNvSpPr>
            <a:spLocks noChangeArrowheads="1"/>
          </p:cNvSpPr>
          <p:nvPr/>
        </p:nvSpPr>
        <p:spPr bwMode="auto">
          <a:xfrm>
            <a:off x="3624263" y="2711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73739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2854325"/>
            <a:ext cx="1174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0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14750" y="3009900"/>
            <a:ext cx="9525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1" name="Picture 13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33575" y="3490913"/>
            <a:ext cx="501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2" name="Picture 14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52913" y="3490913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3" name="Picture 1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233863" y="1671638"/>
            <a:ext cx="1481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4" name="Picture 16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09713" y="1671638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5" name="Picture 1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376613" y="2424113"/>
            <a:ext cx="5857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6" name="Picture 1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05038" y="4438650"/>
            <a:ext cx="4637087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47" name="Text Box 20"/>
          <p:cNvSpPr txBox="1">
            <a:spLocks noChangeArrowheads="1"/>
          </p:cNvSpPr>
          <p:nvPr/>
        </p:nvSpPr>
        <p:spPr bwMode="auto">
          <a:xfrm>
            <a:off x="34925" y="6538913"/>
            <a:ext cx="2449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from Alyosha Efros, CMU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AC3ED8-2F9F-4712-80C7-40F53E7FBF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 rot="9753105">
            <a:off x="5943600" y="4495800"/>
            <a:ext cx="455613" cy="592138"/>
            <a:chOff x="3979" y="3269"/>
            <a:chExt cx="260" cy="408"/>
          </a:xfrm>
        </p:grpSpPr>
        <p:sp>
          <p:nvSpPr>
            <p:cNvPr id="21541" name="Freeform 54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2 w 202"/>
                <a:gd name="T1" fmla="*/ 305 h 306"/>
                <a:gd name="T2" fmla="*/ 0 w 202"/>
                <a:gd name="T3" fmla="*/ 22 h 306"/>
                <a:gd name="T4" fmla="*/ 7 w 202"/>
                <a:gd name="T5" fmla="*/ 13 h 306"/>
                <a:gd name="T6" fmla="*/ 12 w 202"/>
                <a:gd name="T7" fmla="*/ 14 h 306"/>
                <a:gd name="T8" fmla="*/ 17 w 202"/>
                <a:gd name="T9" fmla="*/ 13 h 306"/>
                <a:gd name="T10" fmla="*/ 18 w 202"/>
                <a:gd name="T11" fmla="*/ 10 h 306"/>
                <a:gd name="T12" fmla="*/ 21 w 202"/>
                <a:gd name="T13" fmla="*/ 11 h 306"/>
                <a:gd name="T14" fmla="*/ 25 w 202"/>
                <a:gd name="T15" fmla="*/ 7 h 306"/>
                <a:gd name="T16" fmla="*/ 29 w 202"/>
                <a:gd name="T17" fmla="*/ 9 h 306"/>
                <a:gd name="T18" fmla="*/ 33 w 202"/>
                <a:gd name="T19" fmla="*/ 6 h 306"/>
                <a:gd name="T20" fmla="*/ 37 w 202"/>
                <a:gd name="T21" fmla="*/ 5 h 306"/>
                <a:gd name="T22" fmla="*/ 41 w 202"/>
                <a:gd name="T23" fmla="*/ 3 h 306"/>
                <a:gd name="T24" fmla="*/ 45 w 202"/>
                <a:gd name="T25" fmla="*/ 4 h 306"/>
                <a:gd name="T26" fmla="*/ 49 w 202"/>
                <a:gd name="T27" fmla="*/ 3 h 306"/>
                <a:gd name="T28" fmla="*/ 53 w 202"/>
                <a:gd name="T29" fmla="*/ 0 h 306"/>
                <a:gd name="T30" fmla="*/ 59 w 202"/>
                <a:gd name="T31" fmla="*/ 0 h 306"/>
                <a:gd name="T32" fmla="*/ 63 w 202"/>
                <a:gd name="T33" fmla="*/ 1 h 306"/>
                <a:gd name="T34" fmla="*/ 66 w 202"/>
                <a:gd name="T35" fmla="*/ 1 h 306"/>
                <a:gd name="T36" fmla="*/ 69 w 202"/>
                <a:gd name="T37" fmla="*/ 3 h 306"/>
                <a:gd name="T38" fmla="*/ 73 w 202"/>
                <a:gd name="T39" fmla="*/ 4 h 306"/>
                <a:gd name="T40" fmla="*/ 78 w 202"/>
                <a:gd name="T41" fmla="*/ 7 h 306"/>
                <a:gd name="T42" fmla="*/ 82 w 202"/>
                <a:gd name="T43" fmla="*/ 7 h 306"/>
                <a:gd name="T44" fmla="*/ 88 w 202"/>
                <a:gd name="T45" fmla="*/ 10 h 306"/>
                <a:gd name="T46" fmla="*/ 91 w 202"/>
                <a:gd name="T47" fmla="*/ 12 h 306"/>
                <a:gd name="T48" fmla="*/ 96 w 202"/>
                <a:gd name="T49" fmla="*/ 11 h 306"/>
                <a:gd name="T50" fmla="*/ 99 w 202"/>
                <a:gd name="T51" fmla="*/ 16 h 306"/>
                <a:gd name="T52" fmla="*/ 104 w 202"/>
                <a:gd name="T53" fmla="*/ 17 h 306"/>
                <a:gd name="T54" fmla="*/ 107 w 202"/>
                <a:gd name="T55" fmla="*/ 19 h 306"/>
                <a:gd name="T56" fmla="*/ 111 w 202"/>
                <a:gd name="T57" fmla="*/ 21 h 306"/>
                <a:gd name="T58" fmla="*/ 113 w 202"/>
                <a:gd name="T59" fmla="*/ 24 h 306"/>
                <a:gd name="T60" fmla="*/ 116 w 202"/>
                <a:gd name="T61" fmla="*/ 27 h 306"/>
                <a:gd name="T62" fmla="*/ 120 w 202"/>
                <a:gd name="T63" fmla="*/ 31 h 306"/>
                <a:gd name="T64" fmla="*/ 121 w 202"/>
                <a:gd name="T65" fmla="*/ 35 h 306"/>
                <a:gd name="T66" fmla="*/ 124 w 202"/>
                <a:gd name="T67" fmla="*/ 36 h 306"/>
                <a:gd name="T68" fmla="*/ 127 w 202"/>
                <a:gd name="T69" fmla="*/ 41 h 306"/>
                <a:gd name="T70" fmla="*/ 129 w 202"/>
                <a:gd name="T71" fmla="*/ 44 h 306"/>
                <a:gd name="T72" fmla="*/ 134 w 202"/>
                <a:gd name="T73" fmla="*/ 46 h 306"/>
                <a:gd name="T74" fmla="*/ 136 w 202"/>
                <a:gd name="T75" fmla="*/ 50 h 306"/>
                <a:gd name="T76" fmla="*/ 140 w 202"/>
                <a:gd name="T77" fmla="*/ 53 h 306"/>
                <a:gd name="T78" fmla="*/ 142 w 202"/>
                <a:gd name="T79" fmla="*/ 55 h 306"/>
                <a:gd name="T80" fmla="*/ 144 w 202"/>
                <a:gd name="T81" fmla="*/ 59 h 306"/>
                <a:gd name="T82" fmla="*/ 147 w 202"/>
                <a:gd name="T83" fmla="*/ 62 h 306"/>
                <a:gd name="T84" fmla="*/ 148 w 202"/>
                <a:gd name="T85" fmla="*/ 67 h 306"/>
                <a:gd name="T86" fmla="*/ 150 w 202"/>
                <a:gd name="T87" fmla="*/ 73 h 306"/>
                <a:gd name="T88" fmla="*/ 152 w 202"/>
                <a:gd name="T89" fmla="*/ 76 h 306"/>
                <a:gd name="T90" fmla="*/ 156 w 202"/>
                <a:gd name="T91" fmla="*/ 80 h 306"/>
                <a:gd name="T92" fmla="*/ 157 w 202"/>
                <a:gd name="T93" fmla="*/ 84 h 306"/>
                <a:gd name="T94" fmla="*/ 159 w 202"/>
                <a:gd name="T95" fmla="*/ 90 h 306"/>
                <a:gd name="T96" fmla="*/ 160 w 202"/>
                <a:gd name="T97" fmla="*/ 99 h 306"/>
                <a:gd name="T98" fmla="*/ 12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2" name="Arc 55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3" name="Line 56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44" name="Oval 57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5" name="Line 58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warping with homographies</a:t>
            </a:r>
          </a:p>
        </p:txBody>
      </p:sp>
      <p:sp>
        <p:nvSpPr>
          <p:cNvPr id="215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5257800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9144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8" name="Photo Editor Photo" r:id="rId4" imgW="5106113" imgH="5172797" progId="">
                  <p:embed/>
                </p:oleObj>
              </mc:Choice>
              <mc:Fallback>
                <p:oleObj name="Photo Editor Photo" r:id="rId4" imgW="5106113" imgH="5172797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5181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9" name="Photo Editor Photo" r:id="rId6" imgW="5106113" imgH="5172797" progId="">
                  <p:embed/>
                </p:oleObj>
              </mc:Choice>
              <mc:Fallback>
                <p:oleObj name="Photo Editor Photo" r:id="rId6" imgW="5106113" imgH="5172797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0"/>
          <p:cNvGrpSpPr>
            <a:grpSpLocks/>
          </p:cNvGrpSpPr>
          <p:nvPr/>
        </p:nvGrpSpPr>
        <p:grpSpPr bwMode="auto">
          <a:xfrm rot="4164331">
            <a:off x="1717675" y="4270375"/>
            <a:ext cx="412750" cy="647700"/>
            <a:chOff x="3979" y="3269"/>
            <a:chExt cx="260" cy="408"/>
          </a:xfrm>
        </p:grpSpPr>
        <p:sp>
          <p:nvSpPr>
            <p:cNvPr id="21536" name="Freeform 15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2 w 202"/>
                <a:gd name="T1" fmla="*/ 305 h 306"/>
                <a:gd name="T2" fmla="*/ 0 w 202"/>
                <a:gd name="T3" fmla="*/ 22 h 306"/>
                <a:gd name="T4" fmla="*/ 7 w 202"/>
                <a:gd name="T5" fmla="*/ 13 h 306"/>
                <a:gd name="T6" fmla="*/ 12 w 202"/>
                <a:gd name="T7" fmla="*/ 14 h 306"/>
                <a:gd name="T8" fmla="*/ 17 w 202"/>
                <a:gd name="T9" fmla="*/ 13 h 306"/>
                <a:gd name="T10" fmla="*/ 18 w 202"/>
                <a:gd name="T11" fmla="*/ 10 h 306"/>
                <a:gd name="T12" fmla="*/ 21 w 202"/>
                <a:gd name="T13" fmla="*/ 11 h 306"/>
                <a:gd name="T14" fmla="*/ 25 w 202"/>
                <a:gd name="T15" fmla="*/ 7 h 306"/>
                <a:gd name="T16" fmla="*/ 29 w 202"/>
                <a:gd name="T17" fmla="*/ 9 h 306"/>
                <a:gd name="T18" fmla="*/ 33 w 202"/>
                <a:gd name="T19" fmla="*/ 6 h 306"/>
                <a:gd name="T20" fmla="*/ 37 w 202"/>
                <a:gd name="T21" fmla="*/ 5 h 306"/>
                <a:gd name="T22" fmla="*/ 41 w 202"/>
                <a:gd name="T23" fmla="*/ 3 h 306"/>
                <a:gd name="T24" fmla="*/ 45 w 202"/>
                <a:gd name="T25" fmla="*/ 4 h 306"/>
                <a:gd name="T26" fmla="*/ 49 w 202"/>
                <a:gd name="T27" fmla="*/ 3 h 306"/>
                <a:gd name="T28" fmla="*/ 53 w 202"/>
                <a:gd name="T29" fmla="*/ 0 h 306"/>
                <a:gd name="T30" fmla="*/ 59 w 202"/>
                <a:gd name="T31" fmla="*/ 0 h 306"/>
                <a:gd name="T32" fmla="*/ 63 w 202"/>
                <a:gd name="T33" fmla="*/ 1 h 306"/>
                <a:gd name="T34" fmla="*/ 66 w 202"/>
                <a:gd name="T35" fmla="*/ 1 h 306"/>
                <a:gd name="T36" fmla="*/ 69 w 202"/>
                <a:gd name="T37" fmla="*/ 3 h 306"/>
                <a:gd name="T38" fmla="*/ 73 w 202"/>
                <a:gd name="T39" fmla="*/ 4 h 306"/>
                <a:gd name="T40" fmla="*/ 78 w 202"/>
                <a:gd name="T41" fmla="*/ 7 h 306"/>
                <a:gd name="T42" fmla="*/ 82 w 202"/>
                <a:gd name="T43" fmla="*/ 7 h 306"/>
                <a:gd name="T44" fmla="*/ 88 w 202"/>
                <a:gd name="T45" fmla="*/ 10 h 306"/>
                <a:gd name="T46" fmla="*/ 91 w 202"/>
                <a:gd name="T47" fmla="*/ 12 h 306"/>
                <a:gd name="T48" fmla="*/ 96 w 202"/>
                <a:gd name="T49" fmla="*/ 11 h 306"/>
                <a:gd name="T50" fmla="*/ 99 w 202"/>
                <a:gd name="T51" fmla="*/ 16 h 306"/>
                <a:gd name="T52" fmla="*/ 104 w 202"/>
                <a:gd name="T53" fmla="*/ 17 h 306"/>
                <a:gd name="T54" fmla="*/ 107 w 202"/>
                <a:gd name="T55" fmla="*/ 19 h 306"/>
                <a:gd name="T56" fmla="*/ 111 w 202"/>
                <a:gd name="T57" fmla="*/ 21 h 306"/>
                <a:gd name="T58" fmla="*/ 113 w 202"/>
                <a:gd name="T59" fmla="*/ 24 h 306"/>
                <a:gd name="T60" fmla="*/ 116 w 202"/>
                <a:gd name="T61" fmla="*/ 27 h 306"/>
                <a:gd name="T62" fmla="*/ 120 w 202"/>
                <a:gd name="T63" fmla="*/ 31 h 306"/>
                <a:gd name="T64" fmla="*/ 121 w 202"/>
                <a:gd name="T65" fmla="*/ 35 h 306"/>
                <a:gd name="T66" fmla="*/ 124 w 202"/>
                <a:gd name="T67" fmla="*/ 36 h 306"/>
                <a:gd name="T68" fmla="*/ 127 w 202"/>
                <a:gd name="T69" fmla="*/ 41 h 306"/>
                <a:gd name="T70" fmla="*/ 129 w 202"/>
                <a:gd name="T71" fmla="*/ 44 h 306"/>
                <a:gd name="T72" fmla="*/ 134 w 202"/>
                <a:gd name="T73" fmla="*/ 46 h 306"/>
                <a:gd name="T74" fmla="*/ 136 w 202"/>
                <a:gd name="T75" fmla="*/ 50 h 306"/>
                <a:gd name="T76" fmla="*/ 140 w 202"/>
                <a:gd name="T77" fmla="*/ 53 h 306"/>
                <a:gd name="T78" fmla="*/ 142 w 202"/>
                <a:gd name="T79" fmla="*/ 55 h 306"/>
                <a:gd name="T80" fmla="*/ 144 w 202"/>
                <a:gd name="T81" fmla="*/ 59 h 306"/>
                <a:gd name="T82" fmla="*/ 147 w 202"/>
                <a:gd name="T83" fmla="*/ 62 h 306"/>
                <a:gd name="T84" fmla="*/ 148 w 202"/>
                <a:gd name="T85" fmla="*/ 67 h 306"/>
                <a:gd name="T86" fmla="*/ 150 w 202"/>
                <a:gd name="T87" fmla="*/ 73 h 306"/>
                <a:gd name="T88" fmla="*/ 152 w 202"/>
                <a:gd name="T89" fmla="*/ 76 h 306"/>
                <a:gd name="T90" fmla="*/ 156 w 202"/>
                <a:gd name="T91" fmla="*/ 80 h 306"/>
                <a:gd name="T92" fmla="*/ 157 w 202"/>
                <a:gd name="T93" fmla="*/ 84 h 306"/>
                <a:gd name="T94" fmla="*/ 159 w 202"/>
                <a:gd name="T95" fmla="*/ 90 h 306"/>
                <a:gd name="T96" fmla="*/ 160 w 202"/>
                <a:gd name="T97" fmla="*/ 99 h 306"/>
                <a:gd name="T98" fmla="*/ 12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37" name="Arc 16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38" name="Line 17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9" name="Oval 18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540" name="Line 19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15" name="Line 24"/>
          <p:cNvSpPr>
            <a:spLocks noChangeShapeType="1"/>
          </p:cNvSpPr>
          <p:nvPr/>
        </p:nvSpPr>
        <p:spPr bwMode="auto">
          <a:xfrm>
            <a:off x="2819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6" name="Line 25"/>
          <p:cNvSpPr>
            <a:spLocks noChangeShapeType="1"/>
          </p:cNvSpPr>
          <p:nvPr/>
        </p:nvSpPr>
        <p:spPr bwMode="auto">
          <a:xfrm>
            <a:off x="2819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7" name="Line 26"/>
          <p:cNvSpPr>
            <a:spLocks noChangeShapeType="1"/>
          </p:cNvSpPr>
          <p:nvPr/>
        </p:nvSpPr>
        <p:spPr bwMode="auto">
          <a:xfrm>
            <a:off x="2819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18" name="Line 27"/>
          <p:cNvSpPr>
            <a:spLocks noChangeShapeType="1"/>
          </p:cNvSpPr>
          <p:nvPr/>
        </p:nvSpPr>
        <p:spPr bwMode="auto">
          <a:xfrm>
            <a:off x="3276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 rot="-5400000">
            <a:off x="6667500" y="4533900"/>
            <a:ext cx="457200" cy="1143000"/>
            <a:chOff x="4416" y="2592"/>
            <a:chExt cx="288" cy="720"/>
          </a:xfrm>
        </p:grpSpPr>
        <p:sp>
          <p:nvSpPr>
            <p:cNvPr id="21532" name="Line 34"/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3" name="Line 35"/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4" name="Line 36"/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5" name="Line 37"/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20" name="Text Box 39"/>
          <p:cNvSpPr txBox="1">
            <a:spLocks noChangeArrowheads="1"/>
          </p:cNvSpPr>
          <p:nvPr/>
        </p:nvSpPr>
        <p:spPr bwMode="auto">
          <a:xfrm>
            <a:off x="1295400" y="5334000"/>
            <a:ext cx="241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image plane in front</a:t>
            </a:r>
          </a:p>
        </p:txBody>
      </p:sp>
      <p:sp>
        <p:nvSpPr>
          <p:cNvPr id="21521" name="Text Box 40"/>
          <p:cNvSpPr txBox="1">
            <a:spLocks noChangeArrowheads="1"/>
          </p:cNvSpPr>
          <p:nvPr/>
        </p:nvSpPr>
        <p:spPr bwMode="auto">
          <a:xfrm>
            <a:off x="5638800" y="5334000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image plane below</a:t>
            </a:r>
          </a:p>
        </p:txBody>
      </p:sp>
      <p:sp>
        <p:nvSpPr>
          <p:cNvPr id="23570" name="Line 41"/>
          <p:cNvSpPr>
            <a:spLocks noChangeShapeType="1"/>
          </p:cNvSpPr>
          <p:nvPr/>
        </p:nvSpPr>
        <p:spPr bwMode="auto">
          <a:xfrm>
            <a:off x="4267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3892550" y="4038600"/>
            <a:ext cx="1517650" cy="2474913"/>
            <a:chOff x="2452" y="2544"/>
            <a:chExt cx="956" cy="1559"/>
          </a:xfrm>
        </p:grpSpPr>
        <p:sp>
          <p:nvSpPr>
            <p:cNvPr id="21530" name="Text Box 43"/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black area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where no pixel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maps to</a:t>
              </a:r>
            </a:p>
          </p:txBody>
        </p:sp>
        <p:sp>
          <p:nvSpPr>
            <p:cNvPr id="21531" name="Line 44"/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4114800" y="3810000"/>
            <a:ext cx="4267200" cy="2895600"/>
            <a:chOff x="2640" y="2304"/>
            <a:chExt cx="2688" cy="1824"/>
          </a:xfrm>
        </p:grpSpPr>
        <p:graphicFrame>
          <p:nvGraphicFramePr>
            <p:cNvPr id="21508" name="Object 4"/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80" name="Photo Editor Photo" r:id="rId8" imgW="5125165" imgH="5191850" progId="">
                    <p:embed/>
                  </p:oleObj>
                </mc:Choice>
                <mc:Fallback>
                  <p:oleObj name="Photo Editor Photo" r:id="rId8" imgW="5125165" imgH="5191850" progId="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8" name="Line 50"/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29" name="Line 51"/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527" name="TextBox 40"/>
          <p:cNvSpPr txBox="1">
            <a:spLocks noChangeArrowheads="1"/>
          </p:cNvSpPr>
          <p:nvPr/>
        </p:nvSpPr>
        <p:spPr bwMode="auto">
          <a:xfrm>
            <a:off x="7602538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rectification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42875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6" name="Photo Editor Photo" r:id="rId4" imgW="5106113" imgH="5172797" progId="">
                  <p:embed/>
                </p:oleObj>
              </mc:Choice>
              <mc:Fallback>
                <p:oleObj name="Photo Editor Photo" r:id="rId4" imgW="5106113" imgH="5172797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462915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7" name="Photo Editor Photo" r:id="rId6" imgW="5106113" imgH="5172797" progId="">
                  <p:embed/>
                </p:oleObj>
              </mc:Choice>
              <mc:Fallback>
                <p:oleObj name="Photo Editor Photo" r:id="rId6" imgW="5106113" imgH="5172797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98596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88766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04628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302895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563880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659606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564832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660082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2079625" y="33369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5675313" y="312420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</a:rPr>
              <a:t>p’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1750"/>
            <a:ext cx="8458200" cy="658813"/>
          </a:xfrm>
        </p:spPr>
        <p:txBody>
          <a:bodyPr/>
          <a:lstStyle/>
          <a:p>
            <a:r>
              <a:rPr lang="en-US" sz="3000" smtClean="0"/>
              <a:t>Analysing patterns and shapes</a:t>
            </a:r>
          </a:p>
        </p:txBody>
      </p:sp>
      <p:graphicFrame>
        <p:nvGraphicFramePr>
          <p:cNvPr id="745475" name="Object 2"/>
          <p:cNvGraphicFramePr>
            <a:graphicFrameLocks noChangeAspect="1"/>
          </p:cNvGraphicFramePr>
          <p:nvPr/>
        </p:nvGraphicFramePr>
        <p:xfrm>
          <a:off x="6808788" y="1066800"/>
          <a:ext cx="1685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6" name="Photo Editor Photo" r:id="rId4" imgW="2819794" imgH="8152381" progId="">
                  <p:embed/>
                </p:oleObj>
              </mc:Choice>
              <mc:Fallback>
                <p:oleObj name="Photo Editor Photo" r:id="rId4" imgW="2819794" imgH="8152381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1066800"/>
                        <a:ext cx="1685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381000" y="1219200"/>
          <a:ext cx="48450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7" name="Photo Editor Photo" r:id="rId6" imgW="8059275" imgH="5723810" progId="">
                  <p:embed/>
                </p:oleObj>
              </mc:Choice>
              <mc:Fallback>
                <p:oleObj name="Photo Editor Photo" r:id="rId6" imgW="8059275" imgH="572381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19200"/>
                        <a:ext cx="48450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4"/>
          <p:cNvGraphicFramePr>
            <a:graphicFrameLocks noChangeAspect="1"/>
          </p:cNvGraphicFramePr>
          <p:nvPr/>
        </p:nvGraphicFramePr>
        <p:xfrm>
          <a:off x="152400" y="4800600"/>
          <a:ext cx="6408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8" name="Photo Editor Photo" r:id="rId8" imgW="3809524" imgH="581106" progId="">
                  <p:embed/>
                </p:oleObj>
              </mc:Choice>
              <mc:Fallback>
                <p:oleObj name="Photo Editor Photo" r:id="rId8" imgW="3809524" imgH="581106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00600"/>
                        <a:ext cx="6408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54050" y="1066800"/>
            <a:ext cx="6127750" cy="4800600"/>
            <a:chOff x="412" y="624"/>
            <a:chExt cx="3860" cy="302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12" y="624"/>
              <a:ext cx="3860" cy="3024"/>
              <a:chOff x="412" y="624"/>
              <a:chExt cx="3860" cy="3024"/>
            </a:xfrm>
          </p:grpSpPr>
          <p:sp>
            <p:nvSpPr>
              <p:cNvPr id="23565" name="Line 8"/>
              <p:cNvSpPr>
                <a:spLocks noChangeShapeType="1"/>
              </p:cNvSpPr>
              <p:nvPr/>
            </p:nvSpPr>
            <p:spPr bwMode="auto">
              <a:xfrm flipV="1">
                <a:off x="1296" y="624"/>
                <a:ext cx="2976" cy="1824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6" name="Line 9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3168" cy="1008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7" name="Freeform 10"/>
              <p:cNvSpPr>
                <a:spLocks/>
              </p:cNvSpPr>
              <p:nvPr/>
            </p:nvSpPr>
            <p:spPr bwMode="auto">
              <a:xfrm>
                <a:off x="412" y="2457"/>
                <a:ext cx="1434" cy="161"/>
              </a:xfrm>
              <a:custGeom>
                <a:avLst/>
                <a:gdLst>
                  <a:gd name="T0" fmla="*/ 0 w 1434"/>
                  <a:gd name="T1" fmla="*/ 141 h 161"/>
                  <a:gd name="T2" fmla="*/ 1434 w 1434"/>
                  <a:gd name="T3" fmla="*/ 161 h 161"/>
                  <a:gd name="T4" fmla="*/ 1394 w 1434"/>
                  <a:gd name="T5" fmla="*/ 0 h 161"/>
                  <a:gd name="T6" fmla="*/ 644 w 1434"/>
                  <a:gd name="T7" fmla="*/ 0 h 161"/>
                  <a:gd name="T8" fmla="*/ 0 w 1434"/>
                  <a:gd name="T9" fmla="*/ 141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4"/>
                  <a:gd name="T16" fmla="*/ 0 h 161"/>
                  <a:gd name="T17" fmla="*/ 1434 w 1434"/>
                  <a:gd name="T18" fmla="*/ 161 h 1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4" h="161">
                    <a:moveTo>
                      <a:pt x="0" y="141"/>
                    </a:moveTo>
                    <a:lnTo>
                      <a:pt x="1434" y="161"/>
                    </a:lnTo>
                    <a:lnTo>
                      <a:pt x="1394" y="0"/>
                    </a:lnTo>
                    <a:lnTo>
                      <a:pt x="644" y="0"/>
                    </a:lnTo>
                    <a:lnTo>
                      <a:pt x="0" y="141"/>
                    </a:lnTo>
                    <a:close/>
                  </a:path>
                </a:pathLst>
              </a:custGeom>
              <a:noFill/>
              <a:ln w="508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3564" name="Text Box 11"/>
            <p:cNvSpPr txBox="1">
              <a:spLocks noChangeArrowheads="1"/>
            </p:cNvSpPr>
            <p:nvPr/>
          </p:nvSpPr>
          <p:spPr bwMode="auto">
            <a:xfrm rot="-1900767">
              <a:off x="1896" y="1584"/>
              <a:ext cx="2088" cy="44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>
                  <a:solidFill>
                    <a:srgbClr val="FF3300"/>
                  </a:solidFill>
                </a:rPr>
                <a:t>Homography</a:t>
              </a:r>
            </a:p>
          </p:txBody>
        </p:sp>
      </p:grpSp>
      <p:sp>
        <p:nvSpPr>
          <p:cNvPr id="745484" name="Text Box 12"/>
          <p:cNvSpPr txBox="1">
            <a:spLocks noChangeArrowheads="1"/>
          </p:cNvSpPr>
          <p:nvPr/>
        </p:nvSpPr>
        <p:spPr bwMode="auto">
          <a:xfrm>
            <a:off x="6629400" y="6111875"/>
            <a:ext cx="2286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Automatically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rectified floor</a:t>
            </a:r>
          </a:p>
        </p:txBody>
      </p:sp>
      <p:sp>
        <p:nvSpPr>
          <p:cNvPr id="745485" name="Text Box 13"/>
          <p:cNvSpPr txBox="1">
            <a:spLocks noChangeArrowheads="1"/>
          </p:cNvSpPr>
          <p:nvPr/>
        </p:nvSpPr>
        <p:spPr bwMode="auto">
          <a:xfrm>
            <a:off x="1447800" y="58674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The floor (enlarged)</a:t>
            </a:r>
          </a:p>
        </p:txBody>
      </p:sp>
      <p:sp>
        <p:nvSpPr>
          <p:cNvPr id="23561" name="Text Box 14"/>
          <p:cNvSpPr txBox="1">
            <a:spLocks noChangeArrowheads="1"/>
          </p:cNvSpPr>
          <p:nvPr/>
        </p:nvSpPr>
        <p:spPr bwMode="auto">
          <a:xfrm>
            <a:off x="76200" y="817563"/>
            <a:ext cx="6340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CC00"/>
                </a:solidFill>
              </a:rPr>
              <a:t>What is the shape of the b/w floor pattern?</a:t>
            </a:r>
          </a:p>
        </p:txBody>
      </p:sp>
      <p:sp>
        <p:nvSpPr>
          <p:cNvPr id="23562" name="Text Box 15"/>
          <p:cNvSpPr txBox="1">
            <a:spLocks noChangeArrowheads="1"/>
          </p:cNvSpPr>
          <p:nvPr/>
        </p:nvSpPr>
        <p:spPr bwMode="auto">
          <a:xfrm>
            <a:off x="152400" y="6491288"/>
            <a:ext cx="2897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Slide 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from Antonio 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</a:rPr>
              <a:t>Criminisi</a:t>
            </a:r>
            <a:endParaRPr lang="ru-RU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4" grpId="0"/>
      <p:bldP spid="7454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1779588" y="838200"/>
          <a:ext cx="203041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8" name="Photo Editor Photo" r:id="rId3" imgW="2819794" imgH="8152381" progId="">
                  <p:embed/>
                </p:oleObj>
              </mc:Choice>
              <mc:Fallback>
                <p:oleObj name="Photo Editor Photo" r:id="rId3" imgW="2819794" imgH="8152381" progId="">
                  <p:embed/>
                  <p:pic>
                    <p:nvPicPr>
                      <p:cNvPr id="0" name="Picture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838200"/>
                        <a:ext cx="203041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191000" y="4648200"/>
            <a:ext cx="472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From Martin Kemp </a:t>
            </a:r>
            <a:r>
              <a:rPr lang="en-US" sz="2000" b="1" i="1">
                <a:solidFill>
                  <a:srgbClr val="000000"/>
                </a:solidFill>
              </a:rPr>
              <a:t>The Science of 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000000"/>
                </a:solidFill>
              </a:rPr>
              <a:t>        (manual reconstruction)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 rot="-5400000">
            <a:off x="103981" y="3401219"/>
            <a:ext cx="293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Automatic rectification</a:t>
            </a:r>
            <a:endParaRPr lang="en-US" sz="2000" b="1" i="1">
              <a:solidFill>
                <a:srgbClr val="000000"/>
              </a:solidFill>
            </a:endParaRPr>
          </a:p>
        </p:txBody>
      </p:sp>
      <p:pic>
        <p:nvPicPr>
          <p:cNvPr id="24581" name="Picture 5" descr="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498975" y="1143000"/>
            <a:ext cx="4035425" cy="3429000"/>
          </a:xfrm>
          <a:noFill/>
        </p:spPr>
      </p:pic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35013"/>
          </a:xfrm>
          <a:noFill/>
        </p:spPr>
        <p:txBody>
          <a:bodyPr/>
          <a:lstStyle/>
          <a:p>
            <a:r>
              <a:rPr lang="en-US" sz="3000" smtClean="0"/>
              <a:t>Analysing patterns and shapes</a:t>
            </a:r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152400" y="6491288"/>
            <a:ext cx="2897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Slide from 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Antonio </a:t>
            </a:r>
            <a:r>
              <a:rPr lang="en-US" dirty="0" err="1" smtClean="0">
                <a:solidFill>
                  <a:srgbClr val="000000"/>
                </a:solidFill>
                <a:latin typeface="Times New Roman" pitchFamily="18" charset="0"/>
              </a:rPr>
              <a:t>Criminisi</a:t>
            </a:r>
            <a:endParaRPr lang="ru-RU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camera center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33400"/>
          </a:xfrm>
        </p:spPr>
        <p:txBody>
          <a:bodyPr/>
          <a:lstStyle/>
          <a:p>
            <a:r>
              <a:rPr lang="en-US" dirty="0" smtClean="0"/>
              <a:t>Does it still work?</a:t>
            </a:r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 flipV="1">
            <a:off x="3732213" y="2024063"/>
            <a:ext cx="2849562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3532188" y="29479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>
            <a:off x="3738563" y="3041650"/>
            <a:ext cx="3729037" cy="153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 flipV="1">
            <a:off x="3546475" y="15240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1" name="Line 11"/>
          <p:cNvSpPr>
            <a:spLocks noChangeShapeType="1"/>
          </p:cNvSpPr>
          <p:nvPr/>
        </p:nvSpPr>
        <p:spPr bwMode="auto">
          <a:xfrm>
            <a:off x="3505200" y="3048000"/>
            <a:ext cx="2030413" cy="2074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3325813" y="27876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54" name="Line 29"/>
          <p:cNvSpPr>
            <a:spLocks noChangeShapeType="1"/>
          </p:cNvSpPr>
          <p:nvPr/>
        </p:nvSpPr>
        <p:spPr bwMode="auto">
          <a:xfrm flipV="1">
            <a:off x="3732213" y="3429000"/>
            <a:ext cx="3582987" cy="1376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7" name="Line 32"/>
          <p:cNvSpPr>
            <a:spLocks noChangeShapeType="1"/>
          </p:cNvSpPr>
          <p:nvPr/>
        </p:nvSpPr>
        <p:spPr bwMode="auto">
          <a:xfrm>
            <a:off x="3532188" y="49291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59" name="Line 34"/>
          <p:cNvSpPr>
            <a:spLocks noChangeShapeType="1"/>
          </p:cNvSpPr>
          <p:nvPr/>
        </p:nvSpPr>
        <p:spPr bwMode="auto">
          <a:xfrm>
            <a:off x="3738563" y="50228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0" name="Line 35"/>
          <p:cNvSpPr>
            <a:spLocks noChangeShapeType="1"/>
          </p:cNvSpPr>
          <p:nvPr/>
        </p:nvSpPr>
        <p:spPr bwMode="auto">
          <a:xfrm flipV="1">
            <a:off x="3546475" y="35052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1" name="Line 36"/>
          <p:cNvSpPr>
            <a:spLocks noChangeShapeType="1"/>
          </p:cNvSpPr>
          <p:nvPr/>
        </p:nvSpPr>
        <p:spPr bwMode="auto">
          <a:xfrm>
            <a:off x="3524250" y="5011738"/>
            <a:ext cx="2030413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063" name="Oval 38"/>
          <p:cNvSpPr>
            <a:spLocks noChangeArrowheads="1"/>
          </p:cNvSpPr>
          <p:nvPr/>
        </p:nvSpPr>
        <p:spPr bwMode="auto">
          <a:xfrm>
            <a:off x="3325813" y="47688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64" name="Freeform 55"/>
          <p:cNvSpPr>
            <a:spLocks/>
          </p:cNvSpPr>
          <p:nvPr/>
        </p:nvSpPr>
        <p:spPr bwMode="auto">
          <a:xfrm>
            <a:off x="6731000" y="1143000"/>
            <a:ext cx="1498600" cy="5626100"/>
          </a:xfrm>
          <a:custGeom>
            <a:avLst/>
            <a:gdLst>
              <a:gd name="T0" fmla="*/ 1149191350 w 944"/>
              <a:gd name="T1" fmla="*/ 0 h 3544"/>
              <a:gd name="T2" fmla="*/ 302418771 w 944"/>
              <a:gd name="T3" fmla="*/ 967740130 h 3544"/>
              <a:gd name="T4" fmla="*/ 1149191350 w 944"/>
              <a:gd name="T5" fmla="*/ 2056447727 h 3544"/>
              <a:gd name="T6" fmla="*/ 181451253 w 944"/>
              <a:gd name="T7" fmla="*/ 2147483647 h 3544"/>
              <a:gd name="T8" fmla="*/ 2147483647 w 944"/>
              <a:gd name="T9" fmla="*/ 2147483647 h 3544"/>
              <a:gd name="T10" fmla="*/ 1028223881 w 944"/>
              <a:gd name="T11" fmla="*/ 2147483647 h 3544"/>
              <a:gd name="T12" fmla="*/ 1754029090 w 944"/>
              <a:gd name="T13" fmla="*/ 2147483647 h 3544"/>
              <a:gd name="T14" fmla="*/ 423386339 w 944"/>
              <a:gd name="T15" fmla="*/ 2147483647 h 3544"/>
              <a:gd name="T16" fmla="*/ 1512093756 w 944"/>
              <a:gd name="T17" fmla="*/ 2147483647 h 3544"/>
              <a:gd name="T18" fmla="*/ 2116931496 w 944"/>
              <a:gd name="T19" fmla="*/ 2147483647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5486400" y="1066800"/>
            <a:ext cx="1595438" cy="5029200"/>
            <a:chOff x="3456" y="672"/>
            <a:chExt cx="1005" cy="3168"/>
          </a:xfrm>
        </p:grpSpPr>
        <p:sp>
          <p:nvSpPr>
            <p:cNvPr id="87079" name="Line 58"/>
            <p:cNvSpPr>
              <a:spLocks noChangeShapeType="1"/>
            </p:cNvSpPr>
            <p:nvPr/>
          </p:nvSpPr>
          <p:spPr bwMode="auto">
            <a:xfrm>
              <a:off x="3744" y="912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80" name="Text Box 59"/>
            <p:cNvSpPr txBox="1">
              <a:spLocks noChangeArrowheads="1"/>
            </p:cNvSpPr>
            <p:nvPr/>
          </p:nvSpPr>
          <p:spPr bwMode="auto">
            <a:xfrm>
              <a:off x="3456" y="672"/>
              <a:ext cx="10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synthetic PP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3429000" y="1889125"/>
            <a:ext cx="2209800" cy="3978275"/>
            <a:chOff x="2160" y="1190"/>
            <a:chExt cx="1392" cy="2506"/>
          </a:xfrm>
        </p:grpSpPr>
        <p:sp>
          <p:nvSpPr>
            <p:cNvPr id="87075" name="Line 56"/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76" name="Line 57"/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077" name="Text Box 60"/>
            <p:cNvSpPr txBox="1">
              <a:spLocks noChangeArrowheads="1"/>
            </p:cNvSpPr>
            <p:nvPr/>
          </p:nvSpPr>
          <p:spPr bwMode="auto">
            <a:xfrm>
              <a:off x="3133" y="1190"/>
              <a:ext cx="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PP1</a:t>
              </a:r>
            </a:p>
          </p:txBody>
        </p:sp>
        <p:sp>
          <p:nvSpPr>
            <p:cNvPr id="87078" name="Text Box 61"/>
            <p:cNvSpPr txBox="1">
              <a:spLocks noChangeArrowheads="1"/>
            </p:cNvSpPr>
            <p:nvPr/>
          </p:nvSpPr>
          <p:spPr bwMode="auto">
            <a:xfrm>
              <a:off x="2160" y="2390"/>
              <a:ext cx="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PP2</a:t>
              </a:r>
            </a:p>
          </p:txBody>
        </p:sp>
      </p:grp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4508500" y="3289300"/>
            <a:ext cx="3035300" cy="1358900"/>
            <a:chOff x="2840" y="2072"/>
            <a:chExt cx="1912" cy="856"/>
          </a:xfrm>
        </p:grpSpPr>
        <p:sp>
          <p:nvSpPr>
            <p:cNvPr id="87072" name="Oval 64"/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3" name="Oval 65"/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4" name="Oval 67"/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4241800" y="3352800"/>
            <a:ext cx="3149600" cy="1308100"/>
            <a:chOff x="2672" y="2112"/>
            <a:chExt cx="1984" cy="824"/>
          </a:xfrm>
        </p:grpSpPr>
        <p:sp>
          <p:nvSpPr>
            <p:cNvPr id="87070" name="Oval 63"/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71" name="Oval 68"/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7069" name="TextBox 39"/>
          <p:cNvSpPr txBox="1">
            <a:spLocks noChangeArrowheads="1"/>
          </p:cNvSpPr>
          <p:nvPr/>
        </p:nvSpPr>
        <p:spPr bwMode="auto">
          <a:xfrm>
            <a:off x="7164388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9525000" cy="838200"/>
          </a:xfrm>
        </p:spPr>
        <p:txBody>
          <a:bodyPr/>
          <a:lstStyle/>
          <a:p>
            <a:r>
              <a:rPr lang="en-US" dirty="0" smtClean="0"/>
              <a:t>Today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4032574"/>
            <a:ext cx="9525000" cy="2825426"/>
            <a:chOff x="1143000" y="4032574"/>
            <a:chExt cx="9525000" cy="2825426"/>
          </a:xfrm>
        </p:grpSpPr>
        <p:pic>
          <p:nvPicPr>
            <p:cNvPr id="103426" name="Picture 6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3400" y="4032574"/>
              <a:ext cx="2895600" cy="198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27" name="Picture 7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38273" y="4032575"/>
              <a:ext cx="2741613" cy="198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143000" y="6019800"/>
              <a:ext cx="95250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2"/>
                  </a:solidFill>
                  <a:latin typeface="Arial" pitchFamily="34" charset="0"/>
                </a:defRPr>
              </a:lvl9pPr>
            </a:lstStyle>
            <a:p>
              <a:r>
                <a:rPr lang="en-US" sz="2800" dirty="0" smtClean="0"/>
                <a:t>How to detect </a:t>
              </a:r>
              <a:r>
                <a:rPr lang="en-US" sz="2800" i="1" dirty="0" smtClean="0"/>
                <a:t>which features </a:t>
              </a:r>
              <a:r>
                <a:rPr lang="en-US" sz="2800" dirty="0" smtClean="0"/>
                <a:t>to match?</a:t>
              </a:r>
            </a:p>
          </p:txBody>
        </p:sp>
      </p:grpSp>
      <p:pic>
        <p:nvPicPr>
          <p:cNvPr id="7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17" y="1060450"/>
            <a:ext cx="284718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5950" y="838200"/>
            <a:ext cx="3052320" cy="221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85800" y="3124200"/>
            <a:ext cx="9525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2800" i="1" dirty="0" smtClean="0"/>
              <a:t>Mosaics recap:</a:t>
            </a:r>
          </a:p>
          <a:p>
            <a:r>
              <a:rPr lang="en-US" sz="2800" i="1" dirty="0" smtClean="0"/>
              <a:t>How to warp </a:t>
            </a:r>
            <a:r>
              <a:rPr lang="en-US" sz="2800" dirty="0" smtClean="0"/>
              <a:t>one image to the other, given 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8"/>
            <a:ext cx="9144000" cy="1143000"/>
          </a:xfrm>
        </p:spPr>
        <p:txBody>
          <a:bodyPr/>
          <a:lstStyle/>
          <a:p>
            <a:r>
              <a:rPr lang="en-US" sz="4000" dirty="0" smtClean="0"/>
              <a:t>Recall: same camera center</a:t>
            </a:r>
          </a:p>
        </p:txBody>
      </p:sp>
      <p:sp>
        <p:nvSpPr>
          <p:cNvPr id="80899" name="Line 4"/>
          <p:cNvSpPr>
            <a:spLocks noChangeShapeType="1"/>
          </p:cNvSpPr>
          <p:nvPr/>
        </p:nvSpPr>
        <p:spPr bwMode="auto">
          <a:xfrm flipV="1">
            <a:off x="3816350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0" name="Line 5"/>
          <p:cNvSpPr>
            <a:spLocks noChangeShapeType="1"/>
          </p:cNvSpPr>
          <p:nvPr/>
        </p:nvSpPr>
        <p:spPr bwMode="auto">
          <a:xfrm flipH="1" flipV="1">
            <a:off x="3089275" y="2659063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1" name="Line 6"/>
          <p:cNvSpPr>
            <a:spLocks noChangeShapeType="1"/>
          </p:cNvSpPr>
          <p:nvPr/>
        </p:nvSpPr>
        <p:spPr bwMode="auto">
          <a:xfrm flipH="1" flipV="1">
            <a:off x="2052638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2" name="Line 7"/>
          <p:cNvSpPr>
            <a:spLocks noChangeShapeType="1"/>
          </p:cNvSpPr>
          <p:nvPr/>
        </p:nvSpPr>
        <p:spPr bwMode="auto">
          <a:xfrm>
            <a:off x="3616325" y="3481388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3" name="Line 8"/>
          <p:cNvSpPr>
            <a:spLocks noChangeShapeType="1"/>
          </p:cNvSpPr>
          <p:nvPr/>
        </p:nvSpPr>
        <p:spPr bwMode="auto">
          <a:xfrm flipH="1">
            <a:off x="2709863" y="35671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4" name="Line 9"/>
          <p:cNvSpPr>
            <a:spLocks noChangeShapeType="1"/>
          </p:cNvSpPr>
          <p:nvPr/>
        </p:nvSpPr>
        <p:spPr bwMode="auto">
          <a:xfrm>
            <a:off x="3822700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5" name="Line 10"/>
          <p:cNvSpPr>
            <a:spLocks noChangeShapeType="1"/>
          </p:cNvSpPr>
          <p:nvPr/>
        </p:nvSpPr>
        <p:spPr bwMode="auto">
          <a:xfrm flipV="1">
            <a:off x="3630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6" name="Line 11"/>
          <p:cNvSpPr>
            <a:spLocks noChangeShapeType="1"/>
          </p:cNvSpPr>
          <p:nvPr/>
        </p:nvSpPr>
        <p:spPr bwMode="auto">
          <a:xfrm flipV="1">
            <a:off x="3886200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7" name="Line 12"/>
          <p:cNvSpPr>
            <a:spLocks noChangeShapeType="1"/>
          </p:cNvSpPr>
          <p:nvPr/>
        </p:nvSpPr>
        <p:spPr bwMode="auto">
          <a:xfrm>
            <a:off x="3608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8" name="Line 13"/>
          <p:cNvSpPr>
            <a:spLocks noChangeShapeType="1"/>
          </p:cNvSpPr>
          <p:nvPr/>
        </p:nvSpPr>
        <p:spPr bwMode="auto">
          <a:xfrm flipH="1">
            <a:off x="1150938" y="3533775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0909" name="Oval 14"/>
          <p:cNvSpPr>
            <a:spLocks noChangeArrowheads="1"/>
          </p:cNvSpPr>
          <p:nvPr/>
        </p:nvSpPr>
        <p:spPr bwMode="auto">
          <a:xfrm>
            <a:off x="3409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562350" y="1676400"/>
            <a:ext cx="1314450" cy="2133600"/>
            <a:chOff x="2244" y="1056"/>
            <a:chExt cx="828" cy="1344"/>
          </a:xfrm>
        </p:grpSpPr>
        <p:sp>
          <p:nvSpPr>
            <p:cNvPr id="80924" name="Line 17"/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5" name="Line 21"/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6" name="Text Box 31"/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real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800600" y="1752600"/>
            <a:ext cx="1905000" cy="3810000"/>
            <a:chOff x="3024" y="1104"/>
            <a:chExt cx="1200" cy="2400"/>
          </a:xfrm>
        </p:grpSpPr>
        <p:sp>
          <p:nvSpPr>
            <p:cNvPr id="80921" name="Line 22"/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rgbClr val="0070C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2" name="Line 19"/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923" name="Text Box 32"/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synthetic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camera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4365625" y="2841625"/>
            <a:ext cx="1131888" cy="925513"/>
            <a:chOff x="2750" y="1790"/>
            <a:chExt cx="713" cy="583"/>
          </a:xfrm>
        </p:grpSpPr>
        <p:sp>
          <p:nvSpPr>
            <p:cNvPr id="80915" name="Oval 24"/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6" name="Oval 25"/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7" name="Oval 26"/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8" name="Oval 28"/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19" name="Oval 29"/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0920" name="Oval 30"/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49252" name="Text Box 36"/>
          <p:cNvSpPr txBox="1">
            <a:spLocks noChangeArrowheads="1"/>
          </p:cNvSpPr>
          <p:nvPr/>
        </p:nvSpPr>
        <p:spPr bwMode="auto">
          <a:xfrm>
            <a:off x="1355725" y="5692775"/>
            <a:ext cx="68707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Can generate </a:t>
            </a:r>
            <a:r>
              <a:rPr lang="en-US" sz="2400" dirty="0" smtClean="0">
                <a:solidFill>
                  <a:srgbClr val="000000"/>
                </a:solidFill>
              </a:rPr>
              <a:t>synthetic </a:t>
            </a:r>
            <a:r>
              <a:rPr lang="en-US" sz="2400" dirty="0">
                <a:solidFill>
                  <a:srgbClr val="000000"/>
                </a:solidFill>
              </a:rPr>
              <a:t>camera view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as long as it has </a:t>
            </a:r>
            <a:r>
              <a:rPr lang="en-US" sz="2400" b="1" dirty="0">
                <a:solidFill>
                  <a:srgbClr val="000000"/>
                </a:solidFill>
              </a:rPr>
              <a:t>the same center of </a:t>
            </a:r>
            <a:r>
              <a:rPr lang="en-US" sz="2400" b="1" dirty="0" smtClean="0">
                <a:solidFill>
                  <a:srgbClr val="000000"/>
                </a:solidFill>
              </a:rPr>
              <a:t>projection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0914" name="TextBox 29"/>
          <p:cNvSpPr txBox="1">
            <a:spLocks noChangeArrowheads="1"/>
          </p:cNvSpPr>
          <p:nvPr/>
        </p:nvSpPr>
        <p:spPr bwMode="auto">
          <a:xfrm>
            <a:off x="7493000" y="6532563"/>
            <a:ext cx="2555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8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…Or: Planar scene (or far away)</a:t>
            </a:r>
          </a:p>
        </p:txBody>
      </p:sp>
      <p:sp>
        <p:nvSpPr>
          <p:cNvPr id="27652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371600"/>
          </a:xfrm>
        </p:spPr>
        <p:txBody>
          <a:bodyPr/>
          <a:lstStyle/>
          <a:p>
            <a:r>
              <a:rPr lang="en-US" smtClean="0"/>
              <a:t>PP3 is a projection plane of both centers of projection, so we are OK!</a:t>
            </a:r>
          </a:p>
          <a:p>
            <a:r>
              <a:rPr lang="en-US" smtClean="0"/>
              <a:t>This is how big aerial photographs are made</a:t>
            </a:r>
          </a:p>
        </p:txBody>
      </p:sp>
      <p:graphicFrame>
        <p:nvGraphicFramePr>
          <p:cNvPr id="27650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981200" y="914400"/>
          <a:ext cx="4876800" cy="401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0" name="Photo Editor Photo" r:id="rId3" imgW="4486901" imgH="3696216" progId="">
                  <p:embed/>
                </p:oleObj>
              </mc:Choice>
              <mc:Fallback>
                <p:oleObj name="Photo Editor Photo" r:id="rId3" imgW="4486901" imgH="3696216" progId="">
                  <p:embed/>
                  <p:pic>
                    <p:nvPicPr>
                      <p:cNvPr id="0" name="Picture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914400"/>
                        <a:ext cx="4876800" cy="401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12"/>
          <p:cNvSpPr txBox="1">
            <a:spLocks noChangeArrowheads="1"/>
          </p:cNvSpPr>
          <p:nvPr/>
        </p:nvSpPr>
        <p:spPr bwMode="auto">
          <a:xfrm>
            <a:off x="2270125" y="1716088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PP1</a:t>
            </a:r>
          </a:p>
        </p:txBody>
      </p:sp>
      <p:sp>
        <p:nvSpPr>
          <p:cNvPr id="27654" name="Text Box 13"/>
          <p:cNvSpPr txBox="1">
            <a:spLocks noChangeArrowheads="1"/>
          </p:cNvSpPr>
          <p:nvPr/>
        </p:nvSpPr>
        <p:spPr bwMode="auto">
          <a:xfrm>
            <a:off x="5410200" y="99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PP3</a:t>
            </a:r>
          </a:p>
        </p:txBody>
      </p:sp>
      <p:sp>
        <p:nvSpPr>
          <p:cNvPr id="27655" name="Text Box 14"/>
          <p:cNvSpPr txBox="1">
            <a:spLocks noChangeArrowheads="1"/>
          </p:cNvSpPr>
          <p:nvPr/>
        </p:nvSpPr>
        <p:spPr bwMode="auto">
          <a:xfrm>
            <a:off x="6707188" y="2514600"/>
            <a:ext cx="76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27656" name="TextBox 7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890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9092" name="Picture 7" descr="stanf-m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675"/>
            <a:ext cx="9144000" cy="6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 for estimating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458200" cy="52578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RANSAC loop: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1.  Select four feature pairs (at random)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2.  Compute </a:t>
            </a:r>
            <a:r>
              <a:rPr lang="en-US" dirty="0" err="1" smtClean="0">
                <a:solidFill>
                  <a:srgbClr val="000000"/>
                </a:solidFill>
              </a:rPr>
              <a:t>homography</a:t>
            </a:r>
            <a:r>
              <a:rPr lang="en-US" dirty="0" smtClean="0">
                <a:solidFill>
                  <a:srgbClr val="000000"/>
                </a:solidFill>
              </a:rPr>
              <a:t> H (exact)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3.  Compute </a:t>
            </a:r>
            <a:r>
              <a:rPr lang="en-US" i="1" dirty="0" smtClean="0">
                <a:solidFill>
                  <a:srgbClr val="000000"/>
                </a:solidFill>
              </a:rPr>
              <a:t>inliers </a:t>
            </a:r>
            <a:r>
              <a:rPr lang="en-US" dirty="0" smtClean="0">
                <a:solidFill>
                  <a:srgbClr val="000000"/>
                </a:solidFill>
              </a:rPr>
              <a:t>where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SSD(p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’, </a:t>
            </a:r>
            <a:r>
              <a:rPr lang="en-US" b="1" i="1" dirty="0" smtClean="0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i="1" baseline="-25000" dirty="0" smtClean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)&lt; ε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4.  Keep largest set of inliers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5.  Re-compute least-squares H estimate on all of the inliers</a:t>
            </a:r>
          </a:p>
          <a:p>
            <a:endParaRPr lang="en-US" dirty="0"/>
          </a:p>
        </p:txBody>
      </p:sp>
      <p:sp>
        <p:nvSpPr>
          <p:cNvPr id="6" name="Curved Left Arrow 5"/>
          <p:cNvSpPr/>
          <p:nvPr/>
        </p:nvSpPr>
        <p:spPr bwMode="auto">
          <a:xfrm flipV="1">
            <a:off x="6781800" y="1752600"/>
            <a:ext cx="838200" cy="121920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0" y="6565612"/>
            <a:ext cx="2971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0000"/>
                </a:solidFill>
              </a:rPr>
              <a:t>Slide credit: Steve Seitz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457200" indent="-457200">
              <a:buFontTx/>
              <a:buChar char="•"/>
            </a:pPr>
            <a:endParaRPr lang="en-US" smtClean="0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81" name="TextBox 9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feature-based alignment</a:t>
            </a:r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39668"/>
            <a:ext cx="8839200" cy="361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0" y="6550223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Image from http://graphics.cs.cmu.edu/courses/15-463/2010_fall/</a:t>
            </a:r>
            <a:endParaRPr lang="en-US" sz="1400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Motivation for feature-based alignment:</a:t>
            </a:r>
            <a:br>
              <a:rPr lang="en-US" sz="3600" dirty="0" smtClean="0"/>
            </a:br>
            <a:r>
              <a:rPr lang="en-US" sz="3600" dirty="0" smtClean="0"/>
              <a:t>Image mosaics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Summary: alignment &amp; warping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Write </a:t>
            </a:r>
            <a:r>
              <a:rPr lang="en-US" b="1" dirty="0" smtClean="0"/>
              <a:t>2d transformations </a:t>
            </a:r>
            <a:r>
              <a:rPr lang="en-US" dirty="0" smtClean="0"/>
              <a:t>as matrix-vector multiplication (including translation when we use homogeneous coordinates)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/>
              <a:t>Fitting transformations</a:t>
            </a:r>
            <a:r>
              <a:rPr lang="en-US" dirty="0" smtClean="0"/>
              <a:t>: solve for unknown parameters given corresponding points from two views (affine, projective (</a:t>
            </a:r>
            <a:r>
              <a:rPr lang="en-US" dirty="0" err="1" smtClean="0"/>
              <a:t>homography</a:t>
            </a:r>
            <a:r>
              <a:rPr lang="en-US" dirty="0" smtClean="0"/>
              <a:t>)).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Perform </a:t>
            </a:r>
            <a:r>
              <a:rPr lang="en-US" b="1" dirty="0"/>
              <a:t>image warping </a:t>
            </a:r>
            <a:r>
              <a:rPr lang="en-US" dirty="0" smtClean="0"/>
              <a:t>(inverse</a:t>
            </a:r>
            <a:r>
              <a:rPr lang="en-US" dirty="0" smtClean="0"/>
              <a:t>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/>
              <a:t>Mosaics</a:t>
            </a:r>
            <a:r>
              <a:rPr lang="en-US" dirty="0" smtClean="0"/>
              <a:t>: uses </a:t>
            </a:r>
            <a:r>
              <a:rPr lang="en-US" dirty="0" err="1" smtClean="0"/>
              <a:t>homography</a:t>
            </a:r>
            <a:r>
              <a:rPr lang="en-US" dirty="0" smtClean="0"/>
              <a:t> and image warping to merge views taken from same center of projection. </a:t>
            </a:r>
          </a:p>
          <a:p>
            <a:pPr marL="342900" lvl="2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endParaRPr lang="en-US" sz="2800" dirty="0" smtClean="0"/>
          </a:p>
          <a:p>
            <a:pPr lvl="2" eaLnBrk="1" hangingPunct="1">
              <a:spcAft>
                <a:spcPts val="600"/>
              </a:spcAft>
            </a:pPr>
            <a:endParaRPr lang="en-US" sz="2800" dirty="0" smtClean="0"/>
          </a:p>
          <a:p>
            <a:pPr eaLnBrk="1" hangingPunct="1">
              <a:spcAft>
                <a:spcPts val="600"/>
              </a:spcAft>
            </a:pPr>
            <a:endParaRPr lang="en-US" sz="2800" dirty="0" smtClean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 smtClean="0"/>
              <a:t>Creating and Exploring a Large Photorealistic Virtual Space</a:t>
            </a:r>
            <a:endParaRPr lang="en-US" sz="3200" dirty="0"/>
          </a:p>
        </p:txBody>
      </p:sp>
      <p:pic>
        <p:nvPicPr>
          <p:cNvPr id="559106" name="Picture 2"/>
          <p:cNvPicPr>
            <a:picLocks noChangeAspect="1" noChangeArrowheads="1"/>
          </p:cNvPicPr>
          <p:nvPr/>
        </p:nvPicPr>
        <p:blipFill>
          <a:blip r:embed="rId3" cstate="print"/>
          <a:srcRect l="4573" t="19070" r="2213" b="9636"/>
          <a:stretch>
            <a:fillRect/>
          </a:stretch>
        </p:blipFill>
        <p:spPr bwMode="auto">
          <a:xfrm>
            <a:off x="437323" y="1066800"/>
            <a:ext cx="82494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733871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Josef </a:t>
            </a:r>
            <a:r>
              <a:rPr lang="en-US" dirty="0" err="1" smtClean="0">
                <a:solidFill>
                  <a:srgbClr val="000000"/>
                </a:solidFill>
              </a:rPr>
              <a:t>Sivic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Biliana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Kaneva</a:t>
            </a:r>
            <a:r>
              <a:rPr lang="en-US" dirty="0" smtClean="0">
                <a:solidFill>
                  <a:srgbClr val="000000"/>
                </a:solidFill>
              </a:rPr>
              <a:t>, Antonio </a:t>
            </a:r>
            <a:r>
              <a:rPr lang="en-US" dirty="0" err="1" smtClean="0">
                <a:solidFill>
                  <a:srgbClr val="000000"/>
                </a:solidFill>
              </a:rPr>
              <a:t>Torralba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Shai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Avidan</a:t>
            </a:r>
            <a:r>
              <a:rPr lang="en-US" dirty="0" smtClean="0">
                <a:solidFill>
                  <a:srgbClr val="000000"/>
                </a:solidFill>
              </a:rPr>
              <a:t> and William T. Freeman, Internet Vision Workshop, CVPR 2008.</a:t>
            </a:r>
          </a:p>
          <a:p>
            <a:r>
              <a:rPr lang="en-US" dirty="0" smtClean="0">
                <a:solidFill>
                  <a:srgbClr val="000000"/>
                </a:solidFill>
                <a:hlinkClick r:id="rId4"/>
              </a:rPr>
              <a:t>http://www.youtube.com/watch?v=E0rboU10rPo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8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 smtClean="0"/>
              <a:t>Creating and Exploring a Large Photorealistic Virtual Space</a:t>
            </a:r>
            <a:endParaRPr lang="en-US" sz="320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09600" y="1118419"/>
            <a:ext cx="5943600" cy="5815781"/>
            <a:chOff x="838200" y="-304800"/>
            <a:chExt cx="7086600" cy="6934200"/>
          </a:xfrm>
        </p:grpSpPr>
        <p:pic>
          <p:nvPicPr>
            <p:cNvPr id="35225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3281" t="20485" r="14844" b="14825"/>
            <a:stretch>
              <a:fillRect/>
            </a:stretch>
          </p:blipFill>
          <p:spPr bwMode="auto">
            <a:xfrm>
              <a:off x="914400" y="-304800"/>
              <a:ext cx="7010400" cy="45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225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0938" t="39219" r="16406" b="27358"/>
            <a:stretch>
              <a:fillRect/>
            </a:stretch>
          </p:blipFill>
          <p:spPr bwMode="auto">
            <a:xfrm>
              <a:off x="838200" y="4267200"/>
              <a:ext cx="70866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 bwMode="auto">
          <a:xfrm>
            <a:off x="228600" y="2362200"/>
            <a:ext cx="73152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3581400"/>
            <a:ext cx="73152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1000" y="4876800"/>
            <a:ext cx="7315200" cy="2133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2819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Synthesized view from new camera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14478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Current view, and desired view in green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5105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Induced camera motion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032574"/>
            <a:ext cx="2895600" cy="198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8273" y="4032575"/>
            <a:ext cx="2741613" cy="198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9525000" cy="838200"/>
          </a:xfrm>
        </p:spPr>
        <p:txBody>
          <a:bodyPr/>
          <a:lstStyle/>
          <a:p>
            <a:r>
              <a:rPr lang="en-US" dirty="0" smtClean="0"/>
              <a:t>Today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143000" y="6019800"/>
            <a:ext cx="9525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2800" dirty="0" smtClean="0"/>
              <a:t>How to detect </a:t>
            </a:r>
            <a:r>
              <a:rPr lang="en-US" sz="2800" i="1" dirty="0" smtClean="0"/>
              <a:t>which features </a:t>
            </a:r>
            <a:r>
              <a:rPr lang="en-US" sz="2800" dirty="0" smtClean="0"/>
              <a:t>to match?</a:t>
            </a:r>
          </a:p>
        </p:txBody>
      </p:sp>
      <p:pic>
        <p:nvPicPr>
          <p:cNvPr id="7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17" y="1060450"/>
            <a:ext cx="284718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5950" y="838200"/>
            <a:ext cx="3052320" cy="221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85800" y="3124200"/>
            <a:ext cx="9525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2800" i="1" smtClean="0"/>
              <a:t>Mosaics recap</a:t>
            </a:r>
            <a:r>
              <a:rPr lang="en-US" sz="2800" i="1" dirty="0" smtClean="0"/>
              <a:t>:</a:t>
            </a:r>
          </a:p>
          <a:p>
            <a:r>
              <a:rPr lang="en-US" sz="2800" i="1" dirty="0" smtClean="0"/>
              <a:t>How to warp </a:t>
            </a:r>
            <a:r>
              <a:rPr lang="en-US" sz="2800" dirty="0" smtClean="0"/>
              <a:t>one image to the other, given H?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Detecting local invariant features</a:t>
            </a:r>
            <a:endParaRPr lang="en-US" dirty="0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dirty="0" smtClean="0"/>
              <a:t>Detection of interest points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(Scale invariant blob detection: </a:t>
            </a:r>
            <a:r>
              <a:rPr lang="en-US" dirty="0" err="1" smtClean="0"/>
              <a:t>LoG</a:t>
            </a:r>
            <a:r>
              <a:rPr lang="en-US" dirty="0" smtClean="0"/>
              <a:t>)</a:t>
            </a:r>
          </a:p>
          <a:p>
            <a:r>
              <a:rPr lang="en-US" dirty="0" smtClean="0"/>
              <a:t>(Next time: description of local patches)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5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08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409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22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desired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Saliency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Each feature has a distinctive description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Many fewer features than image pixels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Locality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A feature occupies a relatively small area of the image; robust to clutter and occlusion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Applications  </a:t>
            </a:r>
            <a:endParaRPr lang="ru-RU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r>
              <a:rPr lang="en-US" sz="2800" dirty="0" smtClean="0"/>
              <a:t>Local features </a:t>
            </a:r>
            <a:r>
              <a:rPr lang="en-US" sz="2800" dirty="0" smtClean="0"/>
              <a:t>have be used </a:t>
            </a:r>
            <a:r>
              <a:rPr lang="en-US" sz="2800" dirty="0" smtClean="0"/>
              <a:t>for:</a:t>
            </a:r>
          </a:p>
          <a:p>
            <a:pPr lvl="1"/>
            <a:r>
              <a:rPr lang="en-US" sz="2000" dirty="0" smtClean="0"/>
              <a:t>Image alignment </a:t>
            </a:r>
          </a:p>
          <a:p>
            <a:pPr lvl="1"/>
            <a:r>
              <a:rPr lang="en-US" sz="2000" dirty="0" smtClean="0"/>
              <a:t>3D reconstruction</a:t>
            </a:r>
          </a:p>
          <a:p>
            <a:pPr lvl="1"/>
            <a:r>
              <a:rPr lang="en-US" sz="2000" dirty="0" smtClean="0"/>
              <a:t>Motion tracking</a:t>
            </a:r>
          </a:p>
          <a:p>
            <a:pPr lvl="1"/>
            <a:r>
              <a:rPr lang="en-US" sz="2000" dirty="0" smtClean="0"/>
              <a:t>Robot navigation</a:t>
            </a:r>
          </a:p>
          <a:p>
            <a:pPr lvl="1"/>
            <a:r>
              <a:rPr lang="en-US" sz="2000" dirty="0" smtClean="0"/>
              <a:t>Indexing and database </a:t>
            </a:r>
            <a:r>
              <a:rPr lang="en-US" sz="2000" dirty="0" smtClean="0"/>
              <a:t>retrieval </a:t>
            </a:r>
            <a:endParaRPr lang="en-US" sz="2000" dirty="0" smtClean="0"/>
          </a:p>
          <a:p>
            <a:pPr lvl="1"/>
            <a:r>
              <a:rPr lang="en-US" sz="2000" dirty="0" smtClean="0"/>
              <a:t>Object </a:t>
            </a:r>
            <a:r>
              <a:rPr lang="en-US" sz="2000" dirty="0" smtClean="0"/>
              <a:t>recognition</a:t>
            </a:r>
            <a:endParaRPr lang="en-US" sz="2000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4425" y="1524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ln/>
        </p:spPr>
        <p:txBody>
          <a:bodyPr rIns="132080"/>
          <a:lstStyle/>
          <a:p>
            <a:r>
              <a:rPr lang="en-US" sz="4000" dirty="0" smtClean="0"/>
              <a:t>A hard feature matching problem</a:t>
            </a:r>
            <a:endParaRPr lang="en-US" sz="4000" dirty="0"/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2781300" y="5910263"/>
            <a:ext cx="3632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2781300" y="5910263"/>
            <a:ext cx="363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with SIFT feature matches</a:t>
            </a:r>
            <a:b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Figure by Noah Snavely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ln/>
        </p:spPr>
        <p:txBody>
          <a:bodyPr rIns="132080"/>
          <a:lstStyle/>
          <a:p>
            <a:r>
              <a:rPr lang="en-US" sz="4000" dirty="0"/>
              <a:t>Answer below </a:t>
            </a:r>
            <a:r>
              <a:rPr lang="en-US" sz="2400" dirty="0"/>
              <a:t>(look for tiny colored squares…)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Projective Transformations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2516188"/>
            <a:ext cx="8566150" cy="4940300"/>
          </a:xfrm>
        </p:spPr>
        <p:txBody>
          <a:bodyPr/>
          <a:lstStyle/>
          <a:p>
            <a:r>
              <a:rPr lang="en-US" smtClean="0"/>
              <a:t>Projective transformations:</a:t>
            </a:r>
          </a:p>
          <a:p>
            <a:pPr lvl="1"/>
            <a:r>
              <a:rPr lang="en-US" sz="2400" smtClean="0"/>
              <a:t>Affine transformations, and</a:t>
            </a:r>
          </a:p>
          <a:p>
            <a:pPr lvl="1"/>
            <a:r>
              <a:rPr lang="en-US" sz="2400" smtClean="0"/>
              <a:t>Projective warps</a:t>
            </a:r>
          </a:p>
          <a:p>
            <a:endParaRPr lang="en-US" sz="1200" smtClean="0"/>
          </a:p>
          <a:p>
            <a:r>
              <a:rPr lang="en-US" smtClean="0"/>
              <a:t>Parallel lines do not necessarily remain parallel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001963" y="1165225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6" name="Equation" r:id="rId4" imgW="1384300" imgH="584200" progId="">
                  <p:embed/>
                </p:oleObj>
              </mc:Choice>
              <mc:Fallback>
                <p:oleObj name="Equation" r:id="rId4" imgW="1384300" imgH="584200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165225"/>
                        <a:ext cx="2811462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3352800" y="51054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962400" y="5181600"/>
            <a:ext cx="3048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Freeform 20"/>
          <p:cNvSpPr>
            <a:spLocks/>
          </p:cNvSpPr>
          <p:nvPr/>
        </p:nvSpPr>
        <p:spPr bwMode="auto">
          <a:xfrm>
            <a:off x="4495800" y="4953000"/>
            <a:ext cx="914400" cy="6858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96" y="96"/>
              </a:cxn>
              <a:cxn ang="0">
                <a:pos x="528" y="0"/>
              </a:cxn>
              <a:cxn ang="0">
                <a:pos x="576" y="432"/>
              </a:cxn>
              <a:cxn ang="0">
                <a:pos x="0" y="384"/>
              </a:cxn>
            </a:cxnLst>
            <a:rect l="0" t="0" r="r" b="b"/>
            <a:pathLst>
              <a:path w="576" h="432">
                <a:moveTo>
                  <a:pt x="0" y="384"/>
                </a:moveTo>
                <a:lnTo>
                  <a:pt x="96" y="96"/>
                </a:lnTo>
                <a:lnTo>
                  <a:pt x="528" y="0"/>
                </a:lnTo>
                <a:lnTo>
                  <a:pt x="576" y="432"/>
                </a:lnTo>
                <a:lnTo>
                  <a:pt x="0" y="384"/>
                </a:lnTo>
                <a:close/>
              </a:path>
            </a:pathLst>
          </a:cu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Goal: interest operator repeatability</a:t>
            </a:r>
            <a:endParaRPr lang="en-US" sz="4000" dirty="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detect (at least some of) the same points in both images.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Yet we have to be able to run the detection procedure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independently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per image.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No </a:t>
              </a:r>
              <a:r>
                <a:rPr lang="en-US" sz="2400" dirty="0">
                  <a:solidFill>
                    <a:srgbClr val="FF3300"/>
                  </a:solidFill>
                  <a:cs typeface="Times New Roman" pitchFamily="18" charset="0"/>
                </a:rPr>
                <a:t>chance 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to find true matches!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 smtClean="0">
                <a:solidFill>
                  <a:srgbClr val="000000"/>
                </a:solidFill>
              </a:rPr>
              <a:t>Goal: descriptor distinctiveness</a:t>
            </a:r>
            <a:endParaRPr lang="en-US" sz="4000" kern="0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be able to reliably determine which point goes with which.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2"/>
                </a:solidFill>
              </a:rPr>
              <a:t>Description</a:t>
            </a:r>
            <a:r>
              <a:rPr lang="en-US" sz="2400" dirty="0" err="1" smtClean="0">
                <a:solidFill>
                  <a:schemeClr val="bg2"/>
                </a:solidFill>
              </a:rPr>
              <a:t>:Extract</a:t>
            </a:r>
            <a:r>
              <a:rPr lang="en-US" sz="2400" dirty="0" smtClean="0">
                <a:solidFill>
                  <a:schemeClr val="bg2"/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46754"/>
            <a:ext cx="8229600" cy="579409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points </a:t>
            </a:r>
            <a:r>
              <a:rPr lang="en-US" dirty="0" smtClean="0"/>
              <a:t>would you </a:t>
            </a:r>
            <a:r>
              <a:rPr lang="en-US" dirty="0" smtClean="0"/>
              <a:t>choose (for repeatability, distinctiveness)?</a:t>
            </a:r>
            <a:endParaRPr lang="en-US" dirty="0"/>
          </a:p>
        </p:txBody>
      </p:sp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109" y="252369"/>
            <a:ext cx="7772400" cy="51841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sz="3000" b="1" dirty="0" smtClean="0"/>
              <a:t>Corners</a:t>
            </a:r>
            <a:r>
              <a:rPr lang="en-US" sz="3000" dirty="0" smtClean="0"/>
              <a:t> as distinctive interest points</a:t>
            </a:r>
            <a:endParaRPr lang="ru-RU" sz="3000" dirty="0"/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We should easily recognize the point by looking through a small window</a:t>
            </a:r>
          </a:p>
          <a:p>
            <a:pPr>
              <a:lnSpc>
                <a:spcPct val="90000"/>
              </a:lnSpc>
            </a:pPr>
            <a:r>
              <a:rPr lang="en-US"/>
              <a:t>Shifting a window in </a:t>
            </a:r>
            <a:r>
              <a:rPr lang="en-US" i="1"/>
              <a:t>any</a:t>
            </a:r>
            <a:r>
              <a:rPr lang="en-US"/>
              <a:t> </a:t>
            </a:r>
            <a:r>
              <a:rPr lang="en-US" i="1"/>
              <a:t>direction</a:t>
            </a:r>
            <a:r>
              <a:rPr lang="en-US"/>
              <a:t> should give </a:t>
            </a:r>
            <a:r>
              <a:rPr lang="en-US" i="1"/>
              <a:t>a large change</a:t>
            </a:r>
            <a:r>
              <a:rPr lang="en-US"/>
              <a:t> in intensity</a:t>
            </a:r>
            <a:endParaRPr lang="ru-RU"/>
          </a:p>
        </p:txBody>
      </p:sp>
      <p:grpSp>
        <p:nvGrpSpPr>
          <p:cNvPr id="836612" name="Group 4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836613" name="Picture 5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4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15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16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17" name="Group 9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836618" name="Picture 10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9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20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1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2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3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4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25" name="Group 17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836626" name="Picture 1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27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region: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28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9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0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1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2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36633" name="Text Box 25"/>
          <p:cNvSpPr txBox="1">
            <a:spLocks noChangeArrowheads="1"/>
          </p:cNvSpPr>
          <p:nvPr/>
        </p:nvSpPr>
        <p:spPr bwMode="auto">
          <a:xfrm>
            <a:off x="-76200" y="6578769"/>
            <a:ext cx="473443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Slide credit: </a:t>
            </a:r>
            <a:r>
              <a:rPr lang="en-US" sz="1300" dirty="0" err="1" smtClean="0">
                <a:solidFill>
                  <a:srgbClr val="000000"/>
                </a:solidFill>
                <a:cs typeface="Arial" pitchFamily="34" charset="0"/>
              </a:rPr>
              <a:t>Alyosha</a:t>
            </a: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cs typeface="Arial" pitchFamily="34" charset="0"/>
              </a:rPr>
              <a:t>Efros</a:t>
            </a: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en-US" sz="1400" kern="0" dirty="0" smtClean="0">
                <a:solidFill>
                  <a:srgbClr val="000000"/>
                </a:solidFill>
              </a:rPr>
              <a:t>Darya </a:t>
            </a:r>
            <a:r>
              <a:rPr lang="en-US" sz="1400" kern="0" dirty="0" err="1" smtClean="0">
                <a:solidFill>
                  <a:srgbClr val="000000"/>
                </a:solidFill>
              </a:rPr>
              <a:t>Frolova</a:t>
            </a:r>
            <a:r>
              <a:rPr lang="en-US" sz="1400" kern="0" dirty="0" smtClean="0">
                <a:solidFill>
                  <a:srgbClr val="000000"/>
                </a:solidFill>
              </a:rPr>
              <a:t>, Denis </a:t>
            </a:r>
            <a:r>
              <a:rPr lang="en-US" sz="1400" kern="0" dirty="0" err="1" smtClean="0">
                <a:solidFill>
                  <a:srgbClr val="000000"/>
                </a:solidFill>
              </a:rPr>
              <a:t>Simakov</a:t>
            </a:r>
            <a:endParaRPr lang="en-US" sz="1400" kern="0" dirty="0" smtClean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871808"/>
              </p:ext>
            </p:extLst>
          </p:nvPr>
        </p:nvGraphicFramePr>
        <p:xfrm>
          <a:off x="1624013" y="825500"/>
          <a:ext cx="4452937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8" name="Equation" r:id="rId4" imgW="1435100" imgH="609600" progId="Equation.3">
                  <p:embed/>
                </p:oleObj>
              </mc:Choice>
              <mc:Fallback>
                <p:oleObj name="Equation" r:id="rId4" imgW="1435100" imgH="6096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825500"/>
                        <a:ext cx="4452937" cy="189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9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0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1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smtClean="0">
                <a:solidFill>
                  <a:srgbClr val="000000"/>
                </a:solidFill>
              </a:rPr>
              <a:t>Corners</a:t>
            </a:r>
            <a:r>
              <a:rPr lang="en-US" sz="3000" kern="0" smtClean="0">
                <a:solidFill>
                  <a:srgbClr val="000000"/>
                </a:solidFill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57213" y="2771766"/>
            <a:ext cx="78137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 x 2 matrix of image derivatives (averaged in neighborhood of a point)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.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96" y="5619780"/>
            <a:ext cx="14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Notation: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Text Box 2"/>
          <p:cNvSpPr txBox="1">
            <a:spLocks noChangeArrowheads="1"/>
          </p:cNvSpPr>
          <p:nvPr/>
        </p:nvSpPr>
        <p:spPr bwMode="auto">
          <a:xfrm>
            <a:off x="685800" y="1143000"/>
            <a:ext cx="685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First, consider an axis-aligned corner:</a:t>
            </a:r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pic>
        <p:nvPicPr>
          <p:cNvPr id="23" name="Picture 10" descr="corner"/>
          <p:cNvPicPr>
            <a:picLocks noChangeAspect="1" noChangeArrowheads="1"/>
          </p:cNvPicPr>
          <p:nvPr/>
        </p:nvPicPr>
        <p:blipFill>
          <a:blip r:embed="rId3" cstate="print"/>
          <a:srcRect t="-13333" b="26667"/>
          <a:stretch>
            <a:fillRect/>
          </a:stretch>
        </p:blipFill>
        <p:spPr bwMode="auto">
          <a:xfrm>
            <a:off x="3733800" y="2209800"/>
            <a:ext cx="1981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4" name="Group 6"/>
          <p:cNvGrpSpPr>
            <a:grpSpLocks/>
          </p:cNvGrpSpPr>
          <p:nvPr/>
        </p:nvGrpSpPr>
        <p:grpSpPr bwMode="auto">
          <a:xfrm>
            <a:off x="3810000" y="2590800"/>
            <a:ext cx="1676400" cy="1600200"/>
            <a:chOff x="2400" y="1968"/>
            <a:chExt cx="1056" cy="1008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 flipH="1">
              <a:off x="2400" y="240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 flipH="1">
              <a:off x="2400" y="2592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H="1">
              <a:off x="2400" y="2784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2400" y="2976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rot="5400000" flipH="1">
              <a:off x="2688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rot="5400000" flipH="1">
              <a:off x="2880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rot="5400000" flipH="1">
              <a:off x="3072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rot="5400000" flipH="1">
              <a:off x="3264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1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330" name="Object 2"/>
          <p:cNvGraphicFramePr>
            <a:graphicFrameLocks noChangeAspect="1"/>
          </p:cNvGraphicFramePr>
          <p:nvPr/>
        </p:nvGraphicFramePr>
        <p:xfrm>
          <a:off x="1406525" y="1905000"/>
          <a:ext cx="6351588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1" name="Equation" r:id="rId4" imgW="2082800" imgH="508000" progId="Equation.3">
                  <p:embed/>
                </p:oleObj>
              </mc:Choice>
              <mc:Fallback>
                <p:oleObj name="Equation" r:id="rId4" imgW="2082800" imgH="508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905000"/>
                        <a:ext cx="6351588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7331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685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First, consider an axis-aligned corner:</a:t>
            </a:r>
          </a:p>
        </p:txBody>
      </p:sp>
      <p:sp>
        <p:nvSpPr>
          <p:cNvPr id="867332" name="Text Box 4"/>
          <p:cNvSpPr txBox="1">
            <a:spLocks noChangeArrowheads="1"/>
          </p:cNvSpPr>
          <p:nvPr/>
        </p:nvSpPr>
        <p:spPr bwMode="auto">
          <a:xfrm>
            <a:off x="457200" y="3581400"/>
            <a:ext cx="82296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This means dominant gradient directions align with x or y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axis</a:t>
            </a: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Look for locations where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both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’s are large.</a:t>
            </a:r>
            <a:endParaRPr lang="en-US" sz="2800" dirty="0">
              <a:solidFill>
                <a:srgbClr val="000000"/>
              </a:solidFill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If either </a:t>
            </a:r>
            <a:r>
              <a:rPr lang="el-GR" sz="2800" dirty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 is close to 0, then this is </a:t>
            </a:r>
            <a:r>
              <a:rPr lang="en-US" sz="2800" b="1" dirty="0">
                <a:solidFill>
                  <a:srgbClr val="000000"/>
                </a:solidFill>
                <a:cs typeface="Arial" pitchFamily="34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corner-like.</a:t>
            </a:r>
            <a:endParaRPr lang="en-US" sz="2400" dirty="0">
              <a:solidFill>
                <a:srgbClr val="000000"/>
              </a:solidFill>
              <a:latin typeface="Symbol" pitchFamily="18" charset="2"/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673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867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if we have a corner that is not aligned with the image axes?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1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graphicFrame>
        <p:nvGraphicFramePr>
          <p:cNvPr id="869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445987"/>
              </p:ext>
            </p:extLst>
          </p:nvPr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4" name="Equation" r:id="rId4" imgW="1244520" imgH="482400" progId="Equation.3">
                  <p:embed/>
                </p:oleObj>
              </mc:Choice>
              <mc:Fallback>
                <p:oleObj name="Equation" r:id="rId4" imgW="1244520" imgH="482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9395" name="Object 19"/>
          <p:cNvGraphicFramePr>
            <a:graphicFrameLocks noChangeAspect="1"/>
          </p:cNvGraphicFramePr>
          <p:nvPr/>
        </p:nvGraphicFramePr>
        <p:xfrm>
          <a:off x="5730875" y="2438400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5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438400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1733538" y="2236799"/>
            <a:ext cx="1981200" cy="1981200"/>
            <a:chOff x="3105138" y="3635398"/>
            <a:chExt cx="1981200" cy="1981200"/>
          </a:xfrm>
        </p:grpSpPr>
        <p:pic>
          <p:nvPicPr>
            <p:cNvPr id="24" name="Picture 10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 t="-13333" b="26667"/>
            <a:stretch>
              <a:fillRect/>
            </a:stretch>
          </p:blipFill>
          <p:spPr bwMode="auto">
            <a:xfrm rot="1721913">
              <a:off x="3105138" y="3635398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25" name="Group 6"/>
            <p:cNvGrpSpPr>
              <a:grpSpLocks/>
            </p:cNvGrpSpPr>
            <p:nvPr/>
          </p:nvGrpSpPr>
          <p:grpSpPr bwMode="auto">
            <a:xfrm rot="1721913">
              <a:off x="3418410" y="4089857"/>
              <a:ext cx="1501776" cy="1504950"/>
              <a:chOff x="2610" y="2151"/>
              <a:chExt cx="946" cy="948"/>
            </a:xfrm>
          </p:grpSpPr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H="1">
                <a:off x="2610" y="252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H="1">
                <a:off x="2610" y="2715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 flipH="1">
                <a:off x="2610" y="2907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2610" y="3099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788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980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172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364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85800" y="4800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The </a:t>
            </a:r>
            <a:r>
              <a:rPr lang="en-US" sz="2800" i="1" dirty="0" err="1" smtClean="0">
                <a:solidFill>
                  <a:srgbClr val="000000"/>
                </a:solidFill>
              </a:rPr>
              <a:t>eigenvalues</a:t>
            </a:r>
            <a:r>
              <a:rPr lang="en-US" sz="2800" dirty="0" smtClean="0">
                <a:solidFill>
                  <a:srgbClr val="000000"/>
                </a:solidFill>
              </a:rPr>
              <a:t> of </a:t>
            </a:r>
            <a:r>
              <a:rPr lang="en-US" sz="2800" i="1" dirty="0" smtClean="0">
                <a:solidFill>
                  <a:srgbClr val="000000"/>
                </a:solidFill>
              </a:rPr>
              <a:t>M </a:t>
            </a:r>
            <a:r>
              <a:rPr lang="en-US" sz="2800" dirty="0" smtClean="0">
                <a:solidFill>
                  <a:srgbClr val="000000"/>
                </a:solidFill>
              </a:rPr>
              <a:t>reveal the amount of intensity change in the two principal orthogonal gradient directions in the window.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609600" y="1233488"/>
            <a:ext cx="7391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Since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is symmetric, we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have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(Eigenvalue decomposition)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response function</a:t>
            </a:r>
            <a:endParaRPr lang="en-US" dirty="0"/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6553200" y="1295400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region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05600" y="40386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1295400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752600" y="1447800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62000" y="401826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62000" y="4491335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505200" y="1295400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276600" y="4045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1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5281189"/>
            <a:ext cx="3441256" cy="134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68275"/>
            <a:ext cx="8229600" cy="1143000"/>
          </a:xfrm>
        </p:spPr>
        <p:txBody>
          <a:bodyPr/>
          <a:lstStyle/>
          <a:p>
            <a:r>
              <a:rPr lang="en-US" sz="4000" dirty="0" smtClean="0"/>
              <a:t>How to stitch together a panorama (a.k.a. mosaic)?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0"/>
            <a:ext cx="8915400" cy="4525963"/>
          </a:xfrm>
        </p:spPr>
        <p:txBody>
          <a:bodyPr/>
          <a:lstStyle/>
          <a:p>
            <a:r>
              <a:rPr lang="en-US" sz="2800" dirty="0" smtClean="0"/>
              <a:t>Basic Procedure</a:t>
            </a:r>
          </a:p>
          <a:p>
            <a:pPr lvl="1"/>
            <a:r>
              <a:rPr lang="en-US" sz="2400" dirty="0" smtClean="0"/>
              <a:t>Take a sequence of images from the same position</a:t>
            </a:r>
          </a:p>
          <a:p>
            <a:pPr lvl="2"/>
            <a:r>
              <a:rPr lang="en-US" sz="2000" dirty="0" smtClean="0"/>
              <a:t>Rotate the camera about its optical center</a:t>
            </a:r>
          </a:p>
          <a:p>
            <a:pPr lvl="1"/>
            <a:r>
              <a:rPr lang="en-US" sz="2400" dirty="0" smtClean="0"/>
              <a:t>Compute transformation between second image and first</a:t>
            </a:r>
          </a:p>
          <a:p>
            <a:pPr lvl="1"/>
            <a:r>
              <a:rPr lang="en-US" sz="2400" dirty="0" smtClean="0"/>
              <a:t>Transform the second image to overlap with the first</a:t>
            </a:r>
          </a:p>
          <a:p>
            <a:pPr lvl="1"/>
            <a:r>
              <a:rPr lang="en-US" sz="2400" dirty="0" smtClean="0"/>
              <a:t>Blend the two together to create a mosaic</a:t>
            </a:r>
          </a:p>
          <a:p>
            <a:pPr lvl="1"/>
            <a:r>
              <a:rPr lang="en-US" sz="2400" dirty="0" smtClean="0"/>
              <a:t>(If there are more images, repeat)</a:t>
            </a:r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727392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 bldLvl="2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corner detector</a:t>
            </a:r>
            <a:endParaRPr lang="ru-RU" dirty="0"/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82" cy="280195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Compute</a:t>
            </a:r>
            <a:r>
              <a:rPr lang="en-US" sz="2800" i="1" dirty="0" smtClean="0"/>
              <a:t> M </a:t>
            </a:r>
            <a:r>
              <a:rPr lang="en-US" sz="2800" dirty="0" smtClean="0"/>
              <a:t>matrix for each image window to get their </a:t>
            </a:r>
            <a:r>
              <a:rPr lang="en-US" i="1" dirty="0" err="1" smtClean="0"/>
              <a:t>cornerness</a:t>
            </a:r>
            <a:r>
              <a:rPr lang="en-US" i="1" dirty="0" smtClean="0"/>
              <a:t> </a:t>
            </a:r>
            <a:r>
              <a:rPr lang="en-US" sz="2800" dirty="0" smtClean="0"/>
              <a:t>scores.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Find points </a:t>
            </a:r>
            <a:r>
              <a:rPr lang="en-US" sz="2800" dirty="0" smtClean="0"/>
              <a:t>whose surrounding window gave large </a:t>
            </a:r>
            <a:r>
              <a:rPr lang="en-US" sz="2800" dirty="0"/>
              <a:t>corner response </a:t>
            </a:r>
            <a:r>
              <a:rPr lang="en-US" sz="2800" dirty="0" smtClean="0"/>
              <a:t>(</a:t>
            </a:r>
            <a:r>
              <a:rPr lang="en-US" i="1" dirty="0" smtClean="0"/>
              <a:t>f </a:t>
            </a:r>
            <a:r>
              <a:rPr lang="en-US" sz="2800" dirty="0" smtClean="0"/>
              <a:t>&gt; </a:t>
            </a:r>
            <a:r>
              <a:rPr lang="en-US" sz="2800" dirty="0"/>
              <a:t>threshold)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Take the points of local </a:t>
            </a:r>
            <a:r>
              <a:rPr lang="en-US" sz="2800" dirty="0" smtClean="0"/>
              <a:t>maxima</a:t>
            </a:r>
            <a:r>
              <a:rPr lang="en-US" dirty="0" smtClean="0"/>
              <a:t>, i.e., perform non-maximum suppression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Harris application</a:t>
            </a:r>
            <a:endParaRPr lang="en-US" dirty="0"/>
          </a:p>
        </p:txBody>
      </p:sp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066800"/>
            <a:ext cx="7772400" cy="5184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685800" y="914400"/>
            <a:ext cx="57310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itchFamily="18" charset="0"/>
              </a:rPr>
              <a:t>Compute corner response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at every pixel.</a:t>
            </a:r>
            <a:endParaRPr lang="ru-RU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5" name="Picture 4" descr="ut_harris_blur1.5Rmap.jpg"/>
          <p:cNvPicPr>
            <a:picLocks noChangeAspect="1"/>
          </p:cNvPicPr>
          <p:nvPr/>
        </p:nvPicPr>
        <p:blipFill>
          <a:blip r:embed="rId3" cstate="print"/>
          <a:srcRect l="12500" t="6667" r="9167" b="11111"/>
          <a:stretch>
            <a:fillRect/>
          </a:stretch>
        </p:blipFill>
        <p:spPr>
          <a:xfrm>
            <a:off x="1371600" y="1447800"/>
            <a:ext cx="6400800" cy="50389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 smtClean="0"/>
              <a:t>Example of Harris application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0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thresholded_v_score.jpg"/>
          <p:cNvPicPr>
            <a:picLocks noChangeAspect="1"/>
          </p:cNvPicPr>
          <p:nvPr/>
        </p:nvPicPr>
        <p:blipFill>
          <a:blip r:embed="rId3" cstate="print"/>
          <a:srcRect l="55833"/>
          <a:stretch>
            <a:fillRect/>
          </a:stretch>
        </p:blipFill>
        <p:spPr bwMode="auto">
          <a:xfrm>
            <a:off x="701622" y="1242086"/>
            <a:ext cx="7547276" cy="5034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00" kern="0" smtClean="0">
                <a:solidFill>
                  <a:srgbClr val="000000"/>
                </a:solidFill>
              </a:rPr>
              <a:t>Example of Harris application</a:t>
            </a:r>
            <a:endParaRPr lang="en-US" sz="3400" kern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6AD9B1-B23E-4645-BE20-A5207F5EA38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4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05000" y="3187568"/>
            <a:ext cx="4993895" cy="1232035"/>
            <a:chOff x="1768" y="1339"/>
            <a:chExt cx="1968" cy="480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2536" y="1339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1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 smtClean="0"/>
              <a:t>Translation invariant?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7800" y="3001051"/>
            <a:ext cx="6172200" cy="2209800"/>
            <a:chOff x="1447800" y="3001051"/>
            <a:chExt cx="6172200" cy="220980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447800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756112" y="338487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899439" y="3521617"/>
              <a:ext cx="1218023" cy="12320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435329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553200" y="410484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/>
              <a:t>Translation invariant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pSp>
        <p:nvGrpSpPr>
          <p:cNvPr id="3" name="Group 18"/>
          <p:cNvGrpSpPr/>
          <p:nvPr/>
        </p:nvGrpSpPr>
        <p:grpSpPr>
          <a:xfrm>
            <a:off x="1219200" y="3244850"/>
            <a:ext cx="2819400" cy="3232150"/>
            <a:chOff x="1219200" y="3244850"/>
            <a:chExt cx="2819400" cy="32321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cs typeface="Times New Roman" pitchFamily="18" charset="0"/>
                </a:rPr>
                <a:t>All points will be classified as </a:t>
              </a:r>
              <a:r>
                <a:rPr lang="en-US" sz="2000" dirty="0">
                  <a:solidFill>
                    <a:srgbClr val="0033CC"/>
                  </a:solidFill>
                  <a:cs typeface="Times New Roman" pitchFamily="18" charset="0"/>
                </a:rPr>
                <a:t>edges</a:t>
              </a:r>
              <a:endParaRPr lang="ru-RU" sz="20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4800600" y="3565525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9500" y="194025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25562"/>
            <a:ext cx="8763000" cy="4525963"/>
          </a:xfrm>
        </p:spPr>
        <p:txBody>
          <a:bodyPr/>
          <a:lstStyle/>
          <a:p>
            <a:r>
              <a:rPr lang="en-US" sz="2800" dirty="0" smtClean="0"/>
              <a:t>Image warping to create mosaic, given </a:t>
            </a:r>
            <a:r>
              <a:rPr lang="en-US" sz="2800" dirty="0" err="1" smtClean="0"/>
              <a:t>homography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Interest point detection</a:t>
            </a:r>
          </a:p>
          <a:p>
            <a:pPr lvl="1"/>
            <a:r>
              <a:rPr lang="en-US" sz="2400" dirty="0" smtClean="0"/>
              <a:t>Harris corner detector</a:t>
            </a:r>
          </a:p>
          <a:p>
            <a:pPr lvl="1"/>
            <a:r>
              <a:rPr lang="en-US" sz="2400" dirty="0" smtClean="0"/>
              <a:t>Next time: </a:t>
            </a:r>
          </a:p>
          <a:p>
            <a:pPr lvl="2"/>
            <a:r>
              <a:rPr lang="en-US" sz="2000" dirty="0" err="1" smtClean="0"/>
              <a:t>Laplacian</a:t>
            </a:r>
            <a:r>
              <a:rPr lang="en-US" sz="2000" dirty="0" smtClean="0"/>
              <a:t> of Gaussian, automatic scale selection</a:t>
            </a:r>
          </a:p>
          <a:p>
            <a:pPr lvl="1"/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8C68F-2498-4D0A-9843-338F912BDAA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Mosaics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188" y="5711825"/>
            <a:ext cx="8305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Obtain a wider angle view by combining multiple images.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78852" name="Picture 5" descr="MCj0431617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514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762000" y="3962400"/>
            <a:ext cx="8382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1066800" y="3962400"/>
            <a:ext cx="533400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371600" y="3962400"/>
            <a:ext cx="228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600200" y="3962400"/>
            <a:ext cx="1524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600200" y="3962400"/>
            <a:ext cx="609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600200" y="3962400"/>
            <a:ext cx="9144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00200" y="3962400"/>
            <a:ext cx="10668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2" name="Picture 4" descr="fig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66863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wall.jpg"/>
          <p:cNvPicPr>
            <a:picLocks noChangeAspect="1"/>
          </p:cNvPicPr>
          <p:nvPr/>
        </p:nvPicPr>
        <p:blipFill>
          <a:blip r:embed="rId4" cstate="print"/>
          <a:srcRect l="3477" r="73260" b="47403"/>
          <a:stretch>
            <a:fillRect/>
          </a:stretch>
        </p:blipFill>
        <p:spPr bwMode="auto">
          <a:xfrm>
            <a:off x="2344738" y="1027113"/>
            <a:ext cx="1460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351088" y="3392488"/>
            <a:ext cx="6529387" cy="2043112"/>
            <a:chOff x="1584960" y="3648078"/>
            <a:chExt cx="6528801" cy="2042538"/>
          </a:xfrm>
        </p:grpSpPr>
        <p:sp>
          <p:nvSpPr>
            <p:cNvPr id="78867" name="TextBox 21"/>
            <p:cNvSpPr txBox="1">
              <a:spLocks noChangeArrowheads="1"/>
            </p:cNvSpPr>
            <p:nvPr/>
          </p:nvSpPr>
          <p:spPr bwMode="auto">
            <a:xfrm rot="5400000">
              <a:off x="7109681" y="4579187"/>
              <a:ext cx="1716056" cy="292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000000"/>
                  </a:solidFill>
                </a:rPr>
                <a:t>image from S. Seitz</a:t>
              </a:r>
            </a:p>
          </p:txBody>
        </p:sp>
        <p:pic>
          <p:nvPicPr>
            <p:cNvPr id="78868" name="Picture 24" descr="wall.jpg"/>
            <p:cNvPicPr>
              <a:picLocks noChangeAspect="1"/>
            </p:cNvPicPr>
            <p:nvPr/>
          </p:nvPicPr>
          <p:blipFill>
            <a:blip r:embed="rId4" cstate="print"/>
            <a:srcRect t="51581"/>
            <a:stretch>
              <a:fillRect/>
            </a:stretch>
          </p:blipFill>
          <p:spPr bwMode="auto">
            <a:xfrm>
              <a:off x="1584960" y="3648078"/>
              <a:ext cx="6278880" cy="204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" name="Picture 25" descr="wall.jpg"/>
          <p:cNvPicPr>
            <a:picLocks noChangeAspect="1"/>
          </p:cNvPicPr>
          <p:nvPr/>
        </p:nvPicPr>
        <p:blipFill>
          <a:blip r:embed="rId4" cstate="print"/>
          <a:srcRect l="71997" r="4642" b="47403"/>
          <a:stretch>
            <a:fillRect/>
          </a:stretch>
        </p:blipFill>
        <p:spPr bwMode="auto">
          <a:xfrm>
            <a:off x="7127875" y="1027113"/>
            <a:ext cx="1466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wall.jpg"/>
          <p:cNvPicPr>
            <a:picLocks noChangeAspect="1"/>
          </p:cNvPicPr>
          <p:nvPr/>
        </p:nvPicPr>
        <p:blipFill>
          <a:blip r:embed="rId4" cstate="print"/>
          <a:srcRect l="49899" r="28003" b="47403"/>
          <a:stretch>
            <a:fillRect/>
          </a:stretch>
        </p:blipFill>
        <p:spPr bwMode="auto">
          <a:xfrm>
            <a:off x="5630863" y="1027113"/>
            <a:ext cx="1387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wall.jpg"/>
          <p:cNvPicPr>
            <a:picLocks noChangeAspect="1"/>
          </p:cNvPicPr>
          <p:nvPr/>
        </p:nvPicPr>
        <p:blipFill>
          <a:blip r:embed="rId4" cstate="print"/>
          <a:srcRect l="27220" r="50101" b="47403"/>
          <a:stretch>
            <a:fillRect/>
          </a:stretch>
        </p:blipFill>
        <p:spPr bwMode="auto">
          <a:xfrm>
            <a:off x="3987800" y="1019175"/>
            <a:ext cx="14239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851535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BA8175-55DA-4EF8-B888-CA4A03D1E99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68275"/>
            <a:ext cx="8229600" cy="1143000"/>
          </a:xfrm>
        </p:spPr>
        <p:txBody>
          <a:bodyPr/>
          <a:lstStyle/>
          <a:p>
            <a:r>
              <a:rPr lang="en-US" sz="4000" dirty="0" smtClean="0"/>
              <a:t>How to stitch together a panorama (a.k.a. mosaic)?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0"/>
            <a:ext cx="8915400" cy="4525963"/>
          </a:xfrm>
        </p:spPr>
        <p:txBody>
          <a:bodyPr/>
          <a:lstStyle/>
          <a:p>
            <a:r>
              <a:rPr lang="en-US" sz="2800" dirty="0" smtClean="0"/>
              <a:t>Basic Procedure</a:t>
            </a:r>
          </a:p>
          <a:p>
            <a:pPr lvl="1"/>
            <a:r>
              <a:rPr lang="en-US" sz="2400" dirty="0" smtClean="0"/>
              <a:t>Take a sequence of images from the same position</a:t>
            </a:r>
          </a:p>
          <a:p>
            <a:pPr lvl="2"/>
            <a:r>
              <a:rPr lang="en-US" sz="2000" dirty="0" smtClean="0"/>
              <a:t>Rotate the camera about its optical center</a:t>
            </a:r>
          </a:p>
          <a:p>
            <a:pPr lvl="1"/>
            <a:r>
              <a:rPr lang="en-US" sz="2400" dirty="0" smtClean="0"/>
              <a:t>Compute transformation between second image and first</a:t>
            </a:r>
          </a:p>
          <a:p>
            <a:pPr lvl="1"/>
            <a:r>
              <a:rPr lang="en-US" sz="2400" dirty="0" smtClean="0"/>
              <a:t>Transform the second image to overlap with the first</a:t>
            </a:r>
          </a:p>
          <a:p>
            <a:pPr lvl="1"/>
            <a:r>
              <a:rPr lang="en-US" sz="2400" dirty="0" smtClean="0"/>
              <a:t>Blend the two together to create a mosaic</a:t>
            </a:r>
          </a:p>
          <a:p>
            <a:pPr lvl="1"/>
            <a:r>
              <a:rPr lang="en-US" sz="2400" dirty="0" smtClean="0"/>
              <a:t>(If there are more images, repeat)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…but </a:t>
            </a:r>
            <a:r>
              <a:rPr lang="en-US" sz="2400" b="1" dirty="0" smtClean="0"/>
              <a:t>wait</a:t>
            </a:r>
            <a:r>
              <a:rPr lang="en-US" sz="2400" dirty="0" smtClean="0"/>
              <a:t>, why should this work at all?</a:t>
            </a:r>
          </a:p>
          <a:p>
            <a:pPr lvl="1"/>
            <a:r>
              <a:rPr lang="en-US" sz="2400" dirty="0" smtClean="0"/>
              <a:t>What about the 3D geometry of the scene?</a:t>
            </a:r>
          </a:p>
          <a:p>
            <a:pPr lvl="1"/>
            <a:r>
              <a:rPr lang="en-US" sz="2400" dirty="0" smtClean="0"/>
              <a:t>Why aren’t we using it?</a:t>
            </a:r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727392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reprojection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Basic question</a:t>
            </a:r>
          </a:p>
          <a:p>
            <a:pPr lvl="1"/>
            <a:r>
              <a:rPr lang="en-US" sz="1800" smtClean="0"/>
              <a:t>How to relate two images from the same camera center?</a:t>
            </a:r>
          </a:p>
          <a:p>
            <a:pPr lvl="2"/>
            <a:r>
              <a:rPr lang="en-US" sz="1600" smtClean="0"/>
              <a:t>how to map a pixel from PP1 to PP2</a:t>
            </a:r>
          </a:p>
        </p:txBody>
      </p:sp>
      <p:sp>
        <p:nvSpPr>
          <p:cNvPr id="82948" name="Freeform 4"/>
          <p:cNvSpPr>
            <a:spLocks/>
          </p:cNvSpPr>
          <p:nvPr/>
        </p:nvSpPr>
        <p:spPr bwMode="auto">
          <a:xfrm>
            <a:off x="7618413" y="1143000"/>
            <a:ext cx="1220787" cy="839788"/>
          </a:xfrm>
          <a:custGeom>
            <a:avLst/>
            <a:gdLst>
              <a:gd name="T0" fmla="*/ 167311325 w 865"/>
              <a:gd name="T1" fmla="*/ 0 h 529"/>
              <a:gd name="T2" fmla="*/ 143410722 w 865"/>
              <a:gd name="T3" fmla="*/ 60483783 h 529"/>
              <a:gd name="T4" fmla="*/ 143410722 w 865"/>
              <a:gd name="T5" fmla="*/ 120967566 h 529"/>
              <a:gd name="T6" fmla="*/ 95606692 w 865"/>
              <a:gd name="T7" fmla="*/ 181451324 h 529"/>
              <a:gd name="T8" fmla="*/ 71704655 w 865"/>
              <a:gd name="T9" fmla="*/ 241935132 h 529"/>
              <a:gd name="T10" fmla="*/ 71704655 w 865"/>
              <a:gd name="T11" fmla="*/ 302418890 h 529"/>
              <a:gd name="T12" fmla="*/ 71704655 w 865"/>
              <a:gd name="T13" fmla="*/ 362902648 h 529"/>
              <a:gd name="T14" fmla="*/ 47804052 w 865"/>
              <a:gd name="T15" fmla="*/ 423386505 h 529"/>
              <a:gd name="T16" fmla="*/ 23902026 w 865"/>
              <a:gd name="T17" fmla="*/ 483870263 h 529"/>
              <a:gd name="T18" fmla="*/ 0 w 865"/>
              <a:gd name="T19" fmla="*/ 544354021 h 529"/>
              <a:gd name="T20" fmla="*/ 0 w 865"/>
              <a:gd name="T21" fmla="*/ 604837779 h 529"/>
              <a:gd name="T22" fmla="*/ 0 w 865"/>
              <a:gd name="T23" fmla="*/ 665321538 h 529"/>
              <a:gd name="T24" fmla="*/ 23902026 w 865"/>
              <a:gd name="T25" fmla="*/ 725805296 h 529"/>
              <a:gd name="T26" fmla="*/ 23902026 w 865"/>
              <a:gd name="T27" fmla="*/ 786289054 h 529"/>
              <a:gd name="T28" fmla="*/ 47804052 w 865"/>
              <a:gd name="T29" fmla="*/ 846773010 h 529"/>
              <a:gd name="T30" fmla="*/ 47804052 w 865"/>
              <a:gd name="T31" fmla="*/ 907256768 h 529"/>
              <a:gd name="T32" fmla="*/ 71704655 w 865"/>
              <a:gd name="T33" fmla="*/ 967740526 h 529"/>
              <a:gd name="T34" fmla="*/ 71704655 w 865"/>
              <a:gd name="T35" fmla="*/ 1028224285 h 529"/>
              <a:gd name="T36" fmla="*/ 95606692 w 865"/>
              <a:gd name="T37" fmla="*/ 1088708043 h 529"/>
              <a:gd name="T38" fmla="*/ 119508707 w 865"/>
              <a:gd name="T39" fmla="*/ 1149191801 h 529"/>
              <a:gd name="T40" fmla="*/ 1697021175 w 865"/>
              <a:gd name="T41" fmla="*/ 1330643075 h 529"/>
              <a:gd name="T42" fmla="*/ 1601414527 w 865"/>
              <a:gd name="T43" fmla="*/ 1209675559 h 529"/>
              <a:gd name="T44" fmla="*/ 1577512512 w 865"/>
              <a:gd name="T45" fmla="*/ 1149191801 h 529"/>
              <a:gd name="T46" fmla="*/ 1553610498 w 865"/>
              <a:gd name="T47" fmla="*/ 1058466164 h 529"/>
              <a:gd name="T48" fmla="*/ 1529709894 w 865"/>
              <a:gd name="T49" fmla="*/ 997982405 h 529"/>
              <a:gd name="T50" fmla="*/ 1505807879 w 865"/>
              <a:gd name="T51" fmla="*/ 937498647 h 529"/>
              <a:gd name="T52" fmla="*/ 1481905864 w 865"/>
              <a:gd name="T53" fmla="*/ 877014889 h 529"/>
              <a:gd name="T54" fmla="*/ 1481905864 w 865"/>
              <a:gd name="T55" fmla="*/ 816530933 h 529"/>
              <a:gd name="T56" fmla="*/ 1481905864 w 865"/>
              <a:gd name="T57" fmla="*/ 725805296 h 529"/>
              <a:gd name="T58" fmla="*/ 1481905864 w 865"/>
              <a:gd name="T59" fmla="*/ 665321538 h 529"/>
              <a:gd name="T60" fmla="*/ 1481905864 w 865"/>
              <a:gd name="T61" fmla="*/ 604837779 h 529"/>
              <a:gd name="T62" fmla="*/ 1529709894 w 865"/>
              <a:gd name="T63" fmla="*/ 544354021 h 529"/>
              <a:gd name="T64" fmla="*/ 1529709894 w 865"/>
              <a:gd name="T65" fmla="*/ 483870263 h 529"/>
              <a:gd name="T66" fmla="*/ 1553610498 w 865"/>
              <a:gd name="T67" fmla="*/ 423386505 h 529"/>
              <a:gd name="T68" fmla="*/ 1601414527 w 865"/>
              <a:gd name="T69" fmla="*/ 393144527 h 529"/>
              <a:gd name="T70" fmla="*/ 1601414527 w 865"/>
              <a:gd name="T71" fmla="*/ 332660769 h 529"/>
              <a:gd name="T72" fmla="*/ 1649217145 w 865"/>
              <a:gd name="T73" fmla="*/ 272177011 h 529"/>
              <a:gd name="T74" fmla="*/ 1697021175 w 865"/>
              <a:gd name="T75" fmla="*/ 241935132 h 529"/>
              <a:gd name="T76" fmla="*/ 1720923190 w 865"/>
              <a:gd name="T77" fmla="*/ 181451324 h 529"/>
              <a:gd name="T78" fmla="*/ 167311325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49" name="Freeform 5"/>
          <p:cNvSpPr>
            <a:spLocks/>
          </p:cNvSpPr>
          <p:nvPr/>
        </p:nvSpPr>
        <p:spPr bwMode="auto">
          <a:xfrm>
            <a:off x="6584950" y="2057400"/>
            <a:ext cx="1492250" cy="1525588"/>
          </a:xfrm>
          <a:custGeom>
            <a:avLst/>
            <a:gdLst>
              <a:gd name="T0" fmla="*/ 2104732946 w 1057"/>
              <a:gd name="T1" fmla="*/ 604837743 h 961"/>
              <a:gd name="T2" fmla="*/ 0 w 1057"/>
              <a:gd name="T3" fmla="*/ 0 h 961"/>
              <a:gd name="T4" fmla="*/ 0 w 1057"/>
              <a:gd name="T5" fmla="*/ 1814513427 h 961"/>
              <a:gd name="T6" fmla="*/ 2104732946 w 1057"/>
              <a:gd name="T7" fmla="*/ 2147483647 h 961"/>
              <a:gd name="T8" fmla="*/ 2104732946 w 1057"/>
              <a:gd name="T9" fmla="*/ 604837743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0" name="Freeform 6"/>
          <p:cNvSpPr>
            <a:spLocks/>
          </p:cNvSpPr>
          <p:nvPr/>
        </p:nvSpPr>
        <p:spPr bwMode="auto">
          <a:xfrm>
            <a:off x="6381750" y="3552825"/>
            <a:ext cx="1220788" cy="2001838"/>
          </a:xfrm>
          <a:custGeom>
            <a:avLst/>
            <a:gdLst>
              <a:gd name="T0" fmla="*/ 0 w 865"/>
              <a:gd name="T1" fmla="*/ 2086689882 h 1261"/>
              <a:gd name="T2" fmla="*/ 1720926011 w 865"/>
              <a:gd name="T3" fmla="*/ 2147483647 h 1261"/>
              <a:gd name="T4" fmla="*/ 1720926011 w 865"/>
              <a:gd name="T5" fmla="*/ 1043344941 h 1261"/>
              <a:gd name="T6" fmla="*/ 0 w 865"/>
              <a:gd name="T7" fmla="*/ 0 h 1261"/>
              <a:gd name="T8" fmla="*/ 0 w 865"/>
              <a:gd name="T9" fmla="*/ 2086689882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1" name="Freeform 7"/>
          <p:cNvSpPr>
            <a:spLocks/>
          </p:cNvSpPr>
          <p:nvPr/>
        </p:nvSpPr>
        <p:spPr bwMode="auto">
          <a:xfrm>
            <a:off x="6324600" y="5351463"/>
            <a:ext cx="285750" cy="485775"/>
          </a:xfrm>
          <a:custGeom>
            <a:avLst/>
            <a:gdLst>
              <a:gd name="T0" fmla="*/ 32018147 w 202"/>
              <a:gd name="T1" fmla="*/ 768648342 h 306"/>
              <a:gd name="T2" fmla="*/ 0 w 202"/>
              <a:gd name="T3" fmla="*/ 55443440 h 306"/>
              <a:gd name="T4" fmla="*/ 18009323 w 202"/>
              <a:gd name="T5" fmla="*/ 32761237 h 306"/>
              <a:gd name="T6" fmla="*/ 30016483 w 202"/>
              <a:gd name="T7" fmla="*/ 35282186 h 306"/>
              <a:gd name="T8" fmla="*/ 42023638 w 202"/>
              <a:gd name="T9" fmla="*/ 32761237 h 306"/>
              <a:gd name="T10" fmla="*/ 44023888 w 202"/>
              <a:gd name="T11" fmla="*/ 25201559 h 306"/>
              <a:gd name="T12" fmla="*/ 54029389 w 202"/>
              <a:gd name="T13" fmla="*/ 27720926 h 306"/>
              <a:gd name="T14" fmla="*/ 62034631 w 202"/>
              <a:gd name="T15" fmla="*/ 17640299 h 306"/>
              <a:gd name="T16" fmla="*/ 74040371 w 202"/>
              <a:gd name="T17" fmla="*/ 22682197 h 306"/>
              <a:gd name="T18" fmla="*/ 82045612 w 202"/>
              <a:gd name="T19" fmla="*/ 15120938 h 306"/>
              <a:gd name="T20" fmla="*/ 92051103 w 202"/>
              <a:gd name="T21" fmla="*/ 12599986 h 306"/>
              <a:gd name="T22" fmla="*/ 104056865 w 202"/>
              <a:gd name="T23" fmla="*/ 7559675 h 306"/>
              <a:gd name="T24" fmla="*/ 114062356 w 202"/>
              <a:gd name="T25" fmla="*/ 10080624 h 306"/>
              <a:gd name="T26" fmla="*/ 124067847 w 202"/>
              <a:gd name="T27" fmla="*/ 7559675 h 306"/>
              <a:gd name="T28" fmla="*/ 132073088 w 202"/>
              <a:gd name="T29" fmla="*/ 0 h 306"/>
              <a:gd name="T30" fmla="*/ 148082157 w 202"/>
              <a:gd name="T31" fmla="*/ 0 h 306"/>
              <a:gd name="T32" fmla="*/ 160087897 w 202"/>
              <a:gd name="T33" fmla="*/ 2520950 h 306"/>
              <a:gd name="T34" fmla="*/ 166091474 w 202"/>
              <a:gd name="T35" fmla="*/ 2520950 h 306"/>
              <a:gd name="T36" fmla="*/ 172095052 w 202"/>
              <a:gd name="T37" fmla="*/ 7559675 h 306"/>
              <a:gd name="T38" fmla="*/ 184102206 w 202"/>
              <a:gd name="T39" fmla="*/ 10080624 h 306"/>
              <a:gd name="T40" fmla="*/ 196107991 w 202"/>
              <a:gd name="T41" fmla="*/ 17640299 h 306"/>
              <a:gd name="T42" fmla="*/ 206113482 w 202"/>
              <a:gd name="T43" fmla="*/ 17640299 h 306"/>
              <a:gd name="T44" fmla="*/ 222122550 w 202"/>
              <a:gd name="T45" fmla="*/ 25201559 h 306"/>
              <a:gd name="T46" fmla="*/ 230126377 w 202"/>
              <a:gd name="T47" fmla="*/ 30241875 h 306"/>
              <a:gd name="T48" fmla="*/ 242133531 w 202"/>
              <a:gd name="T49" fmla="*/ 27720926 h 306"/>
              <a:gd name="T50" fmla="*/ 250137358 w 202"/>
              <a:gd name="T51" fmla="*/ 40322496 h 306"/>
              <a:gd name="T52" fmla="*/ 262144513 w 202"/>
              <a:gd name="T53" fmla="*/ 42843445 h 306"/>
              <a:gd name="T54" fmla="*/ 270149754 w 202"/>
              <a:gd name="T55" fmla="*/ 47883756 h 306"/>
              <a:gd name="T56" fmla="*/ 280155245 w 202"/>
              <a:gd name="T57" fmla="*/ 52922491 h 306"/>
              <a:gd name="T58" fmla="*/ 284157158 w 202"/>
              <a:gd name="T59" fmla="*/ 60483751 h 306"/>
              <a:gd name="T60" fmla="*/ 292160985 w 202"/>
              <a:gd name="T61" fmla="*/ 68043423 h 306"/>
              <a:gd name="T62" fmla="*/ 302166476 w 202"/>
              <a:gd name="T63" fmla="*/ 78124044 h 306"/>
              <a:gd name="T64" fmla="*/ 306168389 w 202"/>
              <a:gd name="T65" fmla="*/ 88206252 h 306"/>
              <a:gd name="T66" fmla="*/ 312171967 w 202"/>
              <a:gd name="T67" fmla="*/ 90725614 h 306"/>
              <a:gd name="T68" fmla="*/ 320177208 w 202"/>
              <a:gd name="T69" fmla="*/ 103325596 h 306"/>
              <a:gd name="T70" fmla="*/ 326179371 w 202"/>
              <a:gd name="T71" fmla="*/ 110886880 h 306"/>
              <a:gd name="T72" fmla="*/ 336184862 w 202"/>
              <a:gd name="T73" fmla="*/ 115927191 h 306"/>
              <a:gd name="T74" fmla="*/ 344190103 w 202"/>
              <a:gd name="T75" fmla="*/ 126007812 h 306"/>
              <a:gd name="T76" fmla="*/ 352193930 w 202"/>
              <a:gd name="T77" fmla="*/ 133567484 h 306"/>
              <a:gd name="T78" fmla="*/ 356197258 w 202"/>
              <a:gd name="T79" fmla="*/ 138607794 h 306"/>
              <a:gd name="T80" fmla="*/ 364201085 w 202"/>
              <a:gd name="T81" fmla="*/ 148688415 h 306"/>
              <a:gd name="T82" fmla="*/ 370204662 w 202"/>
              <a:gd name="T83" fmla="*/ 156249675 h 306"/>
              <a:gd name="T84" fmla="*/ 372205000 w 202"/>
              <a:gd name="T85" fmla="*/ 168851245 h 306"/>
              <a:gd name="T86" fmla="*/ 378208577 w 202"/>
              <a:gd name="T87" fmla="*/ 183972176 h 306"/>
              <a:gd name="T88" fmla="*/ 384212155 w 202"/>
              <a:gd name="T89" fmla="*/ 191531848 h 306"/>
              <a:gd name="T90" fmla="*/ 392215982 w 202"/>
              <a:gd name="T91" fmla="*/ 201612469 h 306"/>
              <a:gd name="T92" fmla="*/ 396219310 w 202"/>
              <a:gd name="T93" fmla="*/ 211693140 h 306"/>
              <a:gd name="T94" fmla="*/ 400221223 w 202"/>
              <a:gd name="T95" fmla="*/ 226814071 h 306"/>
              <a:gd name="T96" fmla="*/ 402221472 w 202"/>
              <a:gd name="T97" fmla="*/ 249494675 h 306"/>
              <a:gd name="T98" fmla="*/ 32018147 w 202"/>
              <a:gd name="T99" fmla="*/ 768648342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2" name="Arc 8"/>
          <p:cNvSpPr>
            <a:spLocks/>
          </p:cNvSpPr>
          <p:nvPr/>
        </p:nvSpPr>
        <p:spPr bwMode="auto">
          <a:xfrm rot="-1380000">
            <a:off x="6367463" y="5314950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19460057 w 21745"/>
              <a:gd name="T3" fmla="*/ 28365813 h 21600"/>
              <a:gd name="T4" fmla="*/ 129729 w 21745"/>
              <a:gd name="T5" fmla="*/ 28365813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6316663" y="518953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 rot="-3960000">
            <a:off x="6424613" y="5319713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 flipV="1">
            <a:off x="6348413" y="5359400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8077200" y="2449513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PP2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7620000" y="4175125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PP1</a:t>
            </a:r>
          </a:p>
        </p:txBody>
      </p:sp>
      <p:sp>
        <p:nvSpPr>
          <p:cNvPr id="647182" name="Rectangle 14"/>
          <p:cNvSpPr>
            <a:spLocks noChangeArrowheads="1"/>
          </p:cNvSpPr>
          <p:nvPr/>
        </p:nvSpPr>
        <p:spPr bwMode="auto">
          <a:xfrm>
            <a:off x="685800" y="2743200"/>
            <a:ext cx="6172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Answer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Cast a ray through each pixel in PP1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Draw the pixel where that ray intersects PP2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6518275" y="1447800"/>
            <a:ext cx="1625600" cy="3886200"/>
            <a:chOff x="4106" y="912"/>
            <a:chExt cx="1024" cy="2448"/>
          </a:xfrm>
        </p:grpSpPr>
        <p:sp>
          <p:nvSpPr>
            <p:cNvPr id="82962" name="Line 16"/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7"/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8"/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Oval 19"/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2966" name="Oval 20"/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47190" name="Text Box 22"/>
          <p:cNvSpPr txBox="1">
            <a:spLocks noChangeArrowheads="1"/>
          </p:cNvSpPr>
          <p:nvPr/>
        </p:nvSpPr>
        <p:spPr bwMode="auto">
          <a:xfrm>
            <a:off x="628650" y="4268788"/>
            <a:ext cx="49657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Observation: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Rather than thinking of this as a 3D reprojection, think of it as a 2D </a:t>
            </a:r>
            <a:r>
              <a:rPr lang="en-US" sz="2400" b="1">
                <a:solidFill>
                  <a:srgbClr val="000000"/>
                </a:solidFill>
              </a:rPr>
              <a:t>image warp</a:t>
            </a:r>
            <a:r>
              <a:rPr lang="en-US" sz="2400">
                <a:solidFill>
                  <a:srgbClr val="000000"/>
                </a:solidFill>
              </a:rPr>
              <a:t> from one image to another.</a:t>
            </a:r>
          </a:p>
        </p:txBody>
      </p:sp>
      <p:sp>
        <p:nvSpPr>
          <p:cNvPr id="82961" name="TextBox 22"/>
          <p:cNvSpPr txBox="1">
            <a:spLocks noChangeArrowheads="1"/>
          </p:cNvSpPr>
          <p:nvPr/>
        </p:nvSpPr>
        <p:spPr bwMode="auto">
          <a:xfrm>
            <a:off x="7127875" y="6516688"/>
            <a:ext cx="2555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66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82" grpId="0" build="p" autoUpdateAnimBg="0"/>
      <p:bldP spid="6471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5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64.3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83.6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f(x,y)  = &amp; (1-a)(1-b) &amp;f[i,j] \\&#10;&amp; +  a(1-b) &amp; f[i+1,j] \\&#10;&amp; + ab &amp; f[i+1,j+1] \\&#10;&amp; + (1-a)b &amp; f[i,j+1]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454.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8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2392</Words>
  <Application>Microsoft Office PowerPoint</Application>
  <PresentationFormat>On-screen Show (4:3)</PresentationFormat>
  <Paragraphs>558</Paragraphs>
  <Slides>67</Slides>
  <Notes>48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94" baseType="lpstr">
      <vt:lpstr>Arial Unicode MS</vt:lpstr>
      <vt:lpstr>ＭＳ Ｐゴシック</vt:lpstr>
      <vt:lpstr>Arial</vt:lpstr>
      <vt:lpstr>Arial Bold</vt:lpstr>
      <vt:lpstr>Calibri</vt:lpstr>
      <vt:lpstr>Symbol</vt:lpstr>
      <vt:lpstr>Times New Roman</vt:lpstr>
      <vt:lpstr>Office Theme</vt:lpstr>
      <vt:lpstr>1_Default Design</vt:lpstr>
      <vt:lpstr>1_Blank Presentation</vt:lpstr>
      <vt:lpstr>2_Blank Presentation</vt:lpstr>
      <vt:lpstr>Custom Design</vt:lpstr>
      <vt:lpstr>2_Default Design</vt:lpstr>
      <vt:lpstr>6_Blank Presentation</vt:lpstr>
      <vt:lpstr>7_Blank Presentation</vt:lpstr>
      <vt:lpstr>Default Design</vt:lpstr>
      <vt:lpstr>4_Default Design</vt:lpstr>
      <vt:lpstr>3_Default Design</vt:lpstr>
      <vt:lpstr>5_Default Design</vt:lpstr>
      <vt:lpstr>6_Default Design</vt:lpstr>
      <vt:lpstr>3_Blank Presentation</vt:lpstr>
      <vt:lpstr>4_Blank Presentation</vt:lpstr>
      <vt:lpstr>8_Default Design</vt:lpstr>
      <vt:lpstr>5_Blank Presentation</vt:lpstr>
      <vt:lpstr>15_Default Design</vt:lpstr>
      <vt:lpstr>Equation</vt:lpstr>
      <vt:lpstr>Photo Editor Photo</vt:lpstr>
      <vt:lpstr>Local features and image matching May 8th, 2018</vt:lpstr>
      <vt:lpstr>Last time</vt:lpstr>
      <vt:lpstr>Today</vt:lpstr>
      <vt:lpstr>Motivation for feature-based alignment: Image mosaics</vt:lpstr>
      <vt:lpstr>Projective Transformations</vt:lpstr>
      <vt:lpstr>How to stitch together a panorama (a.k.a. mosaic)?</vt:lpstr>
      <vt:lpstr>Mosaics</vt:lpstr>
      <vt:lpstr>How to stitch together a panorama (a.k.a. mosaic)?</vt:lpstr>
      <vt:lpstr>Image reprojection</vt:lpstr>
      <vt:lpstr>Image reprojection: Homography</vt:lpstr>
      <vt:lpstr>Homography</vt:lpstr>
      <vt:lpstr>Solving for homographies</vt:lpstr>
      <vt:lpstr>Solving for homographies</vt:lpstr>
      <vt:lpstr>Enforcing 8 DOF</vt:lpstr>
      <vt:lpstr>Solving for homographies</vt:lpstr>
      <vt:lpstr>Solving for homographies</vt:lpstr>
      <vt:lpstr>Projective: # correspondences?</vt:lpstr>
      <vt:lpstr>Homography</vt:lpstr>
      <vt:lpstr>Image warping</vt:lpstr>
      <vt:lpstr>Forward warping</vt:lpstr>
      <vt:lpstr>Forward warping</vt:lpstr>
      <vt:lpstr>Inverse warping</vt:lpstr>
      <vt:lpstr>Inverse warping</vt:lpstr>
      <vt:lpstr>Bilinear interpolation</vt:lpstr>
      <vt:lpstr>Image warping with homographies</vt:lpstr>
      <vt:lpstr>Image rectification</vt:lpstr>
      <vt:lpstr>Analysing patterns and shapes</vt:lpstr>
      <vt:lpstr>Analysing patterns and shapes</vt:lpstr>
      <vt:lpstr>Changing camera center</vt:lpstr>
      <vt:lpstr>Recall: same camera center</vt:lpstr>
      <vt:lpstr>…Or: Planar scene (or far away)</vt:lpstr>
      <vt:lpstr>PowerPoint Presentation</vt:lpstr>
      <vt:lpstr>RANSAC for estimating homography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Summary: alignment &amp; warping</vt:lpstr>
      <vt:lpstr>Creating and Exploring a Large Photorealistic Virtual Space</vt:lpstr>
      <vt:lpstr>Creating and Exploring a Large Photorealistic Virtual Space</vt:lpstr>
      <vt:lpstr>Today</vt:lpstr>
      <vt:lpstr>Detecting local invariant features</vt:lpstr>
      <vt:lpstr>Local features: main components</vt:lpstr>
      <vt:lpstr>Local features: desired properties</vt:lpstr>
      <vt:lpstr>Applications  </vt:lpstr>
      <vt:lpstr>A hard feature matching problem</vt:lpstr>
      <vt:lpstr>Answer below (look for tiny colored squares…)</vt:lpstr>
      <vt:lpstr>Goal: interest operator repeatability</vt:lpstr>
      <vt:lpstr>PowerPoint Presentation</vt:lpstr>
      <vt:lpstr>Local features: main components</vt:lpstr>
      <vt:lpstr>PowerPoint Presentation</vt:lpstr>
      <vt:lpstr>Corners as distinctive interest points</vt:lpstr>
      <vt:lpstr>PowerPoint Presentation</vt:lpstr>
      <vt:lpstr>What does this matrix reveal?</vt:lpstr>
      <vt:lpstr>What does this matrix reveal?</vt:lpstr>
      <vt:lpstr>What does this matrix reveal?</vt:lpstr>
      <vt:lpstr>Corner response function</vt:lpstr>
      <vt:lpstr>Harris corner detector</vt:lpstr>
      <vt:lpstr>Example of Harris application</vt:lpstr>
      <vt:lpstr>Example of Harris application</vt:lpstr>
      <vt:lpstr>PowerPoint Presentation</vt:lpstr>
      <vt:lpstr>Properties of the Harris corner detector</vt:lpstr>
      <vt:lpstr>Properties of the Harris corner detector</vt:lpstr>
      <vt:lpstr>Properties of the Harris corner detector</vt:lpstr>
      <vt:lpstr>Summary</vt:lpstr>
    </vt:vector>
  </TitlesOfParts>
  <Company>UT-Austin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159</cp:revision>
  <cp:lastPrinted>2015-05-07T23:04:00Z</cp:lastPrinted>
  <dcterms:created xsi:type="dcterms:W3CDTF">2011-02-22T03:49:47Z</dcterms:created>
  <dcterms:modified xsi:type="dcterms:W3CDTF">2018-05-08T18:35:31Z</dcterms:modified>
</cp:coreProperties>
</file>